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sldIdLst>
    <p:sldId id="266" r:id="rId7"/>
    <p:sldId id="256" r:id="rId8"/>
    <p:sldId id="277" r:id="rId9"/>
    <p:sldId id="268" r:id="rId10"/>
    <p:sldId id="282" r:id="rId11"/>
    <p:sldId id="275" r:id="rId12"/>
    <p:sldId id="267" r:id="rId13"/>
    <p:sldId id="280" r:id="rId14"/>
    <p:sldId id="281" r:id="rId15"/>
    <p:sldId id="273" r:id="rId16"/>
    <p:sldId id="279" r:id="rId17"/>
    <p:sldId id="283" r:id="rId18"/>
    <p:sldId id="264" r:id="rId19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258510" val="971" revOS="4"/>
      <pr:smFileRevision xmlns:pr="smNativeData" dt="1589258510" val="0"/>
      <pr:guideOptions xmlns:pr="smNativeData" dt="1589258510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9" d="100"/>
          <a:sy n="79" d="100"/>
        </p:scale>
        <p:origin x="378" y="748"/>
      </p:cViewPr>
      <p:guideLst x="0" y="0"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napToGrid="0">
      <p:cViewPr>
        <p:scale>
          <a:sx n="79" d="100"/>
          <a:sy n="79" d="100"/>
        </p:scale>
        <p:origin x="378" y="748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T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TAgAAEAAAACYAAAAIAAAAP48AAAAAAAA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D20D15D-13B0-7527-FE98-E5729FD608B0}" type="datetime1">
              <a:t>03.12.2017</a:t>
            </a:fld>
          </a:p>
        </p:txBody>
      </p:sp>
      <p:sp>
        <p:nvSpPr>
          <p:cNvPr id="4" name="Образ слайда 3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vw8AAP8fAAA="/>
              </a:ext>
            </a:extLst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EhsAAPglAAA4MQAAEAAAACYAAAAIAAAAPw8AAP8fAAA="/>
              </a:ext>
            </a:extLst>
          </p:cNvSpPr>
          <p:nvPr>
            <p:ph type="body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BA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BAOAAAEAAAACYAAAAIAAAAv48AAP8fAAA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D20F99A-D4B0-750F-FE98-225AB7D60877}" type="slidenum"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9D49-07B0-756B-FE98-F13ED3D608A4}" type="slidenum">
              <a:t>5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iJAA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Pz8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8761-2FB0-7571-FE98-D924C9D6088C}" type="slidenum">
              <a:t>6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Xl5f8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vr6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Pz8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C801-4FB0-753E-FE98-B96B86D608EC}" type="slidenum">
              <a:t>8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Pz8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3t7f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CE07-49B0-7538-FE98-BF6D80D608EA}" type="slidenum">
              <a:t>9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PPzcw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8F/v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b/An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D7FF-B1B0-7521-FE98-477499D60812}" type="slidenum">
              <a:t>10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bABcs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Ptwc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cABA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D50A-44B0-7523-FE98-B2769BD608E7}" type="slidenum">
              <a:t>11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val="SMDATA_13_Dim6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X/iv8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AQAAAAAAAAA="/>
              </a:ext>
            </a:extLst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UDA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EhsAAPglAAA4MQAAEAAAACYAAAAIAAAAAQAAAAAAAAA="/>
              </a:ext>
            </a:extLst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jp4g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BAO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8470"/>
          </a:xfrm>
        </p:spPr>
        <p:txBody>
          <a:bodyPr/>
          <a:lstStyle/>
          <a:p>
            <a:pPr>
              <a:defRPr lang="ru-ru"/>
            </a:pPr>
            <a:fld id="{5D209534-7AB0-7563-FE98-8C36DBD608D9}" type="slidenum">
              <a:t>12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ru-ru" sz="2400"/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A611-5FB0-7550-FE98-A905E8D608FC}" type="datetime1">
              <a:t/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ISgAACgyAABgKgAAEAAAACYAAAAIAAAAAYAAAAAAAAA="/>
              </a:ext>
            </a:extLst>
          </p:cNvSpPr>
          <p:nvPr>
            <p:ph type="ftr" sz="quarter" idx="11"/>
          </p:nvPr>
        </p:nvSpPr>
        <p:spPr>
          <a:xfrm>
            <a:off x="4038600" y="6523355"/>
            <a:ext cx="4114800" cy="365125"/>
          </a:xfrm>
        </p:spPr>
        <p:txBody>
          <a:bodyPr/>
          <a:lstStyle>
            <a:lvl1pPr>
              <a:defRPr lang="ru-ru" sz="16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OgAA8ScAAABLAAAwKgAAEAAAACYAAAAIAAAAAYAAAAAAAAA="/>
              </a:ext>
            </a:extLst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lang="ru-ru" sz="16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D20995B-15B0-756F-FE98-E33AD7D608B6}" type="slidenum">
              <a:t>2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85D6-98B0-7573-FE98-6E26CBD6083B}" type="datetime1">
              <a:t>03.12.2017</a:t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CC40-0EB0-753A-FE98-F86F82D608AD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D075-3BB0-7526-FE98-CD739ED60898}" type="datetime1">
              <a:t>03.12.2017</a:t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AD0D-43B0-755B-FE98-B50EE3D608E0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IAAAAAAAAA="/>
              </a:ext>
            </a:extLst>
          </p:cNvSpPr>
          <p:nvPr>
            <p:ph type="title"/>
          </p:nvPr>
        </p:nvSpPr>
        <p:spPr/>
        <p:txBody>
          <a:bodyPr/>
          <a:lstStyle>
            <a:lvl1pPr>
              <a:defRPr lang="ru-ru">
                <a:solidFill>
                  <a:srgbClr val="A5A5A5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D89C-D2B0-752E-FE98-247B96D60871}" type="datetime1">
              <a:t/>
            </a:fld>
          </a:p>
        </p:txBody>
      </p:sp>
      <p:sp>
        <p:nvSpPr>
          <p:cNvPr id="5" name="Номер слайда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OgAAOSgAAABLAAB4KgAAEAAAACYAAAAIAAAAAYAAAAAAAAA="/>
              </a:ext>
            </a:extLst>
          </p:cNvSpPr>
          <p:nvPr>
            <p:ph type="sldNum" sz="quarter" idx="12"/>
          </p:nvPr>
        </p:nvSpPr>
        <p:spPr>
          <a:xfrm>
            <a:off x="9448800" y="6538595"/>
            <a:ext cx="2743200" cy="365125"/>
          </a:xfrm>
        </p:spPr>
        <p:txBody>
          <a:bodyPr/>
          <a:lstStyle>
            <a:lvl1pPr>
              <a:defRPr lang="ru-ru" sz="16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D20CD6B-25B0-753B-FE98-D36E83D60886}" type="slidenum">
              <a:t>8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ru-ru" sz="2400">
                <a:solidFill>
                  <a:srgbClr val="8C8C8C"/>
                </a:solidFill>
              </a:defRPr>
            </a:lvl1pPr>
            <a:lvl2pPr marL="457200" indent="0">
              <a:buNone/>
              <a:defRPr lang="ru-ru" sz="2000">
                <a:solidFill>
                  <a:srgbClr val="8C8C8C"/>
                </a:solidFill>
              </a:defRPr>
            </a:lvl2pPr>
            <a:lvl3pPr marL="914400" indent="0">
              <a:buNone/>
              <a:defRPr lang="ru-ru" sz="1800">
                <a:solidFill>
                  <a:srgbClr val="8C8C8C"/>
                </a:solidFill>
              </a:defRPr>
            </a:lvl3pPr>
            <a:lvl4pPr marL="1371600" indent="0">
              <a:buNone/>
              <a:defRPr lang="ru-ru" sz="1600">
                <a:solidFill>
                  <a:srgbClr val="8C8C8C"/>
                </a:solidFill>
              </a:defRPr>
            </a:lvl4pPr>
            <a:lvl5pPr marL="1828800" indent="0">
              <a:buNone/>
              <a:defRPr lang="ru-ru" sz="1600">
                <a:solidFill>
                  <a:srgbClr val="8C8C8C"/>
                </a:solidFill>
              </a:defRPr>
            </a:lvl5pPr>
            <a:lvl6pPr marL="2286000" indent="0">
              <a:buNone/>
              <a:defRPr lang="ru-ru" sz="1600">
                <a:solidFill>
                  <a:srgbClr val="8C8C8C"/>
                </a:solidFill>
              </a:defRPr>
            </a:lvl6pPr>
            <a:lvl7pPr marL="2743200" indent="0">
              <a:buNone/>
              <a:defRPr lang="ru-ru" sz="1600">
                <a:solidFill>
                  <a:srgbClr val="8C8C8C"/>
                </a:solidFill>
              </a:defRPr>
            </a:lvl7pPr>
            <a:lvl8pPr marL="3200400" indent="0">
              <a:buNone/>
              <a:defRPr lang="ru-ru" sz="1600">
                <a:solidFill>
                  <a:srgbClr val="8C8C8C"/>
                </a:solidFill>
              </a:defRPr>
            </a:lvl8pPr>
            <a:lvl9pPr marL="3657600" indent="0">
              <a:buNone/>
              <a:defRPr lang="ru-ru" sz="16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A0FD-B3B0-7556-FE98-4503EED60810}" type="datetime1">
              <a:t>03.12.2017</a:t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B0FD-B3B0-7546-FE98-4513FED60810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CBA8-E6B0-753D-FE98-106885D60845}" type="datetime1">
              <a:t>03.12.2017</a:t>
            </a:fld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9911-5FB0-756F-FE98-A93AD7D608FC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D0EB-A5B0-7526-FE98-53739ED60806}" type="datetime1">
              <a:t>03.12.2017</a:t>
            </a:fld>
          </a:p>
        </p:txBody>
      </p:sp>
      <p:sp>
        <p:nvSpPr>
          <p:cNvPr id="8" name="Нижний колонтитул 7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9" name="Номер слайда 8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D58D-C3B0-7523-FE98-35769BD60860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A747-09B0-7551-FE98-FF04E9D608AA}" type="datetime1">
              <a:t>03.12.2017</a:t>
            </a:fld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E7CE-80B0-7511-FE98-7644A9D60823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C769-27B0-7531-FE98-D16489D60884}" type="datetime1">
              <a:t>03.12.2017</a:t>
            </a:fld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CB37-79B0-753D-FE98-8F6885D608DA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ru-ru" sz="3200"/>
            </a:lvl1pPr>
            <a:lvl2pPr>
              <a:defRPr lang="ru-ru" sz="2800"/>
            </a:lvl2pPr>
            <a:lvl3pPr>
              <a:defRPr lang="ru-ru" sz="2400"/>
            </a:lvl3pPr>
            <a:lvl4pPr>
              <a:defRPr lang="ru-ru" sz="2000"/>
            </a:lvl4pPr>
            <a:lvl5pPr>
              <a:defRPr lang="ru-ru" sz="20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C260-2EB0-7534-FE98-D8618CD6088D}" type="datetime1">
              <a:t>03.12.2017</a:t>
            </a:fld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8EBA-F4B0-7578-FE98-022DC0D60857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ru-ru" sz="3200"/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 lang="ru-ru"/>
            </a:pP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5D20E41C-52B0-7512-FE98-A447AAD608F1}" type="datetime1">
              <a:t>03.12.2017</a:t>
            </a:fld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5D208556-18B0-7573-FE98-EE26CBD608BB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zb2v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D20DF39-77B0-7529-FE98-817C91D608D4}" type="datetime1">
              <a:t/>
            </a:fld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МОУ "Гимназия №31"</a:t>
            </a: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zb2v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5D20D67A-34B0-7520-FE98-C27598D60897}" type="slidenum">
              <a:t>3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1"/>
          </a:solidFill>
          <a:effectLst/>
          <a:latin typeface="Calibri Light" pitchFamily="2" charset="-52"/>
          <a:ea typeface="Calibri Light" pitchFamily="2" charset="-52"/>
          <a:cs typeface="Calibri Light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4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0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html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izMAAPwAAAAASwAAUB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8378825" y="160020"/>
            <a:ext cx="3813175" cy="444246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vIAAACCIAAABLAAAwKgAAEAAAACYAAAAIAAAAASAAAAAAAAA="/>
              </a:ext>
            </a:extLst>
          </p:cNvSpPr>
          <p:nvPr>
            <p:ph type="title"/>
          </p:nvPr>
        </p:nvSpPr>
        <p:spPr>
          <a:xfrm>
            <a:off x="5231765" y="5532120"/>
            <a:ext cx="6960235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rPr lang="en-us" sz="6600">
                <a:solidFill>
                  <a:srgbClr val="BFBFBF"/>
                </a:solidFill>
              </a:rPr>
              <a:t>&lt;6&gt;</a:t>
            </a:r>
            <a:r>
              <a:rPr lang="ru-ru" sz="6600">
                <a:solidFill>
                  <a:srgbClr val="BFBFBF"/>
                </a:solidFill>
              </a:rPr>
              <a:t> </a:t>
            </a:r>
            <a:r>
              <a:rPr lang="en-us" sz="6600">
                <a:solidFill>
                  <a:srgbClr val="BFBFBF"/>
                </a:solidFill>
              </a:rPr>
              <a:t>CSS (Selectors)</a:t>
            </a:r>
            <a:endParaRPr lang="ru-ru" sz="6600">
              <a:solidFill>
                <a:srgbClr val="BFBFBF"/>
              </a:solidFill>
            </a:endParaRPr>
          </a:p>
        </p:txBody>
      </p:sp>
      <p:pic>
        <p:nvPicPr>
          <p:cNvPr id="4" name="Изображение1" descr="Картинки по запросу css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sQMAAKUHAACGSQAAOxo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" y="1242695"/>
            <a:ext cx="11351895" cy="30213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 advAuto="0"/>
    </p:bldLst>
    <p:extLst>
      <p:ext uri="smNativeData">
        <pr:smNativeData xmlns:pr="smNativeData" val="Dim6XgIAAAAFAAAA/f///wEAAAABAAAAAAAAAAAAAAAAAAAAAAAAAAcAAAD/////AQAAAAEAAAAAAAAAAAAAAAAAAAAAAAAA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VREU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DAwAA5P7///NDAAALBwAAEAAAACYAAAAIAAAAAQAAAAAAAAA="/>
              </a:ext>
            </a:extLst>
          </p:cNvSpPr>
          <p:nvPr>
            <p:ph type="title"/>
          </p:nvPr>
        </p:nvSpPr>
        <p:spPr>
          <a:xfrm>
            <a:off x="530225" y="-180340"/>
            <a:ext cx="10515600" cy="1325245"/>
          </a:xfrm>
        </p:spPr>
        <p:txBody>
          <a:bodyPr/>
          <a:lstStyle/>
          <a:p>
            <a:pPr>
              <a:defRPr lang="ru-ru"/>
            </a:pPr>
            <a:r>
              <a:t>9 Группировка селекторов</a:t>
            </a:r>
            <a:endParaRPr lang="ru-ru" b="1"/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Zw+P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E4A1-EFB0-7512-FE98-1947AAD6084C}" type="slidenum">
              <a:t>10</a:t>
            </a:fld>
          </a:p>
        </p:txBody>
      </p:sp>
      <p:pic>
        <p:nvPicPr>
          <p:cNvPr id="4" name="Рисунок 2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p49bJ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bS0AAF0TAADTRgAAICE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7384415" y="3147695"/>
            <a:ext cx="4128770" cy="223710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Прямоугольник 3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8E/+I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DAwAA/QUAAN5IAABfDQAAECAAACYAAAAIAAAA//////////8="/>
              </a:ext>
            </a:extLst>
          </p:cNvSpPr>
          <p:nvPr/>
        </p:nvSpPr>
        <p:spPr>
          <a:xfrm>
            <a:off x="530225" y="973455"/>
            <a:ext cx="11315065" cy="1200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defRPr lang="ru-ru"/>
            </a:pPr>
            <a:r>
              <a:rPr lang="ru-ru" sz="2400">
                <a:solidFill>
                  <a:srgbClr val="384452"/>
                </a:solidFill>
              </a:rPr>
              <a:t>Можно применять стиль для многих селекторов. Для этого необходимо отделить селекторы запятой</a:t>
            </a:r>
            <a:endParaRPr lang="ru-ru" sz="2400"/>
          </a:p>
        </p:txBody>
      </p:sp>
      <p:sp>
        <p:nvSpPr>
          <p:cNvPr id="6" name="Прямоугольник 5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0DdOk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DAwAAcREAAMMoAAAMIwAAECAAACYAAAAIAAAA//////////8="/>
              </a:ext>
            </a:extLst>
          </p:cNvSpPr>
          <p:nvPr/>
        </p:nvSpPr>
        <p:spPr>
          <a:xfrm>
            <a:off x="530225" y="2835275"/>
            <a:ext cx="6096000" cy="28619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400">
                <a:solidFill>
                  <a:srgbClr val="384452"/>
                </a:solidFill>
              </a:rPr>
              <a:t>Это правило стиля будет применено к элементам h1, h2 и элементу для которого аттрибут </a:t>
            </a:r>
            <a:r>
              <a:rPr lang="en-us" sz="2400" b="1">
                <a:solidFill>
                  <a:srgbClr val="384452"/>
                </a:solidFill>
              </a:rPr>
              <a:t>class = ‘zagolovok’</a:t>
            </a:r>
            <a:r>
              <a:rPr lang="ru-ru" sz="2400">
                <a:solidFill>
                  <a:srgbClr val="384452"/>
                </a:solidFill>
              </a:rPr>
              <a:t>. Порядок списка при группировки селекторов не имеет значения. 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oAFNw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kBQAA1P7//xRGAAD8BgAAEAAAACYAAAAIAAAAAQAAAAAAAAA="/>
              </a:ext>
            </a:extLst>
          </p:cNvSpPr>
          <p:nvPr>
            <p:ph type="title"/>
          </p:nvPr>
        </p:nvSpPr>
        <p:spPr>
          <a:xfrm>
            <a:off x="876300" y="-190500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10 Псевдоклассы</a:t>
            </a:r>
            <a:endParaRPr lang="ru-ru" b="1"/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D9/4k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FE70-3EB0-7508-FE98-C85DB0D6089D}" type="slidenum">
              <a:t>11</a:t>
            </a:fld>
          </a:p>
        </p:txBody>
      </p:sp>
      <p:sp>
        <p:nvSpPr>
          <p:cNvPr id="4" name="Прямоугольник 7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Dd/40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kBQAAtgUAABxDAACkEQAAECAAACYAAAAIAAAA//////////8="/>
              </a:ext>
            </a:extLst>
          </p:cNvSpPr>
          <p:nvPr/>
        </p:nvSpPr>
        <p:spPr>
          <a:xfrm>
            <a:off x="876300" y="928370"/>
            <a:ext cx="10033000" cy="19392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000">
                <a:solidFill>
                  <a:srgbClr val="0A0A0A"/>
                </a:solidFill>
                <a:latin typeface="Helvetica Neue" pitchFamily="0" charset="0"/>
                <a:ea typeface="Calibri" pitchFamily="2" charset="-52"/>
                <a:cs typeface="Calibri" pitchFamily="2" charset="-52"/>
              </a:rPr>
              <a:t>Псевдоклассы определяют динамическое состояние элементов, которое изменяется с помощью действий пользователя, а также положение в дереве документа. Примером такого состояния служит текстовая ссылка, которая меняет свой цвет при наведении на неё курсора мыши. Примеры псевдоклассов</a:t>
            </a:r>
            <a:r>
              <a:rPr lang="en-us" sz="2000">
                <a:solidFill>
                  <a:srgbClr val="0A0A0A"/>
                </a:solidFill>
                <a:latin typeface="Helvetica Neue" pitchFamily="0" charset="0"/>
                <a:ea typeface="Calibri" pitchFamily="2" charset="-52"/>
                <a:cs typeface="Calibri" pitchFamily="2" charset="-52"/>
              </a:rPr>
              <a:t>:</a:t>
            </a:r>
            <a:endParaRPr lang="ru-ru" sz="2000"/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1219200" y="2981325"/>
          <a:ext cx="9347200" cy="36487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74800"/>
                <a:gridCol w="7772400"/>
              </a:tblGrid>
              <a:tr h="370840"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Псевдокласс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ctr">
                        <a:buNone/>
                        <a:defRPr lang="ru-ru" b="1">
                          <a:solidFill>
                            <a:srgbClr val="FFFFFF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t>Описание</a:t>
                      </a: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smNativeData">
                    <pr:rowheight xmlns="" xmlns:pr="smNativeData" dt="1589258510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>
                          <a:solidFill>
                            <a:schemeClr val="tx1"/>
                          </a:solidFill>
                          <a:latin typeface="Helvetica Neue" pitchFamily="0" charset="0"/>
                          <a:ea typeface="Calibri" pitchFamily="2" charset="-52"/>
                          <a:cs typeface="Calibri" pitchFamily="2" charset="-52"/>
                        </a:rPr>
                        <a:t>:link</a:t>
                      </a:r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 sz="2000">
                          <a:solidFill>
                            <a:srgbClr val="0A0A0A"/>
                          </a:solidFill>
                        </a:rPr>
                        <a:t>Применяется к ссылкам, которые ещё не посещались пользователем.</a:t>
                      </a:r>
                      <a:endParaRPr lang="ru-ru" sz="2000"/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258510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>
                          <a:solidFill>
                            <a:schemeClr val="tx1"/>
                          </a:solidFill>
                          <a:latin typeface="Helvetica Neue" pitchFamily="0" charset="0"/>
                          <a:ea typeface="Calibri" pitchFamily="2" charset="-52"/>
                          <a:cs typeface="Calibri" pitchFamily="2" charset="-52"/>
                        </a:rPr>
                        <a:t>:visited</a:t>
                      </a:r>
                      <a:endParaRPr lang="ru-ru">
                        <a:solidFill>
                          <a:schemeClr val="tx1"/>
                        </a:solidFill>
                        <a:latin typeface="Helvetica Neue" pitchFamily="0" charset="0"/>
                        <a:ea typeface="Calibri" pitchFamily="2" charset="-52"/>
                        <a:cs typeface="Calibri" pitchFamily="2" charset="-52"/>
                      </a:endParaRPr>
                    </a:p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 sz="2000">
                          <a:solidFill>
                            <a:srgbClr val="0A0A0A"/>
                          </a:solidFill>
                        </a:rPr>
                        <a:t>Применяется к ссылкам, уже посещённым пользователем, и задаёт для них стилевое оформление.</a:t>
                      </a:r>
                      <a:endParaRPr lang="ru-ru" sz="2000">
                        <a:solidFill>
                          <a:srgbClr val="0A0A0A"/>
                        </a:solidFill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258510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>
                          <a:solidFill>
                            <a:srgbClr val="0A0A0A"/>
                          </a:solidFill>
                          <a:latin typeface="Helvetica Neue" pitchFamily="0" charset="0"/>
                          <a:ea typeface="Calibri" pitchFamily="2" charset="-52"/>
                          <a:cs typeface="Calibri" pitchFamily="2" charset="-52"/>
                        </a:rPr>
                        <a:t>:hover</a:t>
                      </a:r>
                      <a:endParaRPr lang="ru-ru">
                        <a:solidFill>
                          <a:srgbClr val="0A0A0A"/>
                        </a:solidFill>
                        <a:latin typeface="Helvetica Neue" pitchFamily="0" charset="0"/>
                        <a:ea typeface="Calibri" pitchFamily="2" charset="-52"/>
                        <a:cs typeface="Calibri" pitchFamily="2" charset="-52"/>
                      </a:endParaRPr>
                    </a:p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endParaRPr lang="ru-ru">
                        <a:solidFill>
                          <a:srgbClr val="0A0A0A"/>
                        </a:solidFill>
                        <a:latin typeface="Helvetica Neue" pitchFamily="0" charset="0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 sz="2000">
                          <a:solidFill>
                            <a:srgbClr val="0A0A0A"/>
                          </a:solidFill>
                        </a:rPr>
                        <a:t>Определяет стиль элемента при наведении на него курсора мыши, но при этом элемент ещё не активирован</a:t>
                      </a:r>
                      <a:endParaRPr lang="ru-ru" sz="2000">
                        <a:solidFill>
                          <a:srgbClr val="0A0A0A"/>
                        </a:solidFill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smNativeData">
                    <pr:rowheight xmlns="" xmlns:pr="smNativeData" dt="1589258510" type="min" val="370840"/>
                  </a:ext>
                </a:extLst>
              </a:tr>
              <a:tr h="370840">
                <a:tc>
                  <a:txBody>
                    <a:bodyPr vert="horz" wrap="square" numCol="1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>
                          <a:solidFill>
                            <a:srgbClr val="0A0A0A"/>
                          </a:solidFill>
                          <a:latin typeface="Helvetica Neue" pitchFamily="0" charset="0"/>
                          <a:ea typeface="Calibri" pitchFamily="2" charset="-52"/>
                          <a:cs typeface="Calibri" pitchFamily="2" charset="-52"/>
                        </a:rPr>
                        <a:t>:</a:t>
                      </a:r>
                      <a:r>
                        <a:rPr lang="en-us">
                          <a:solidFill>
                            <a:srgbClr val="0A0A0A"/>
                          </a:solidFill>
                          <a:latin typeface="Helvetica Neue" pitchFamily="0" charset="0"/>
                          <a:ea typeface="Calibri" pitchFamily="2" charset="-52"/>
                          <a:cs typeface="Calibri" pitchFamily="2" charset="-52"/>
                        </a:rPr>
                        <a:t>active</a:t>
                      </a:r>
                      <a:endParaRPr lang="ru-ru">
                        <a:solidFill>
                          <a:srgbClr val="0A0A0A"/>
                        </a:solidFill>
                        <a:latin typeface="Helvetica Neue" pitchFamily="0" charset="0"/>
                        <a:ea typeface="Calibri" pitchFamily="2" charset="-52"/>
                        <a:cs typeface="Calibri" pitchFamily="2" charset="-52"/>
                      </a:endParaRPr>
                    </a:p>
                    <a:p>
                      <a:pPr marL="0" marR="0" indent="0" algn="l"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endParaRPr lang="ru-ru">
                        <a:solidFill>
                          <a:srgbClr val="0A0A0A"/>
                        </a:solidFill>
                        <a:latin typeface="Helvetica Neue" pitchFamily="0" charset="0"/>
                        <a:ea typeface="Calibri" pitchFamily="2" charset="-52"/>
                        <a:cs typeface="Calibri" pitchFamily="2" charset="-52"/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marL="0" marR="0" indent="0" algn="l">
                        <a:lnSpc>
                          <a:spcPct val="150000"/>
                        </a:lnSpc>
                        <a:buNone/>
                        <a:defRPr lang="ru-ru">
                          <a:solidFill>
                            <a:srgbClr val="000000"/>
                          </a:solidFill>
                          <a:latin typeface="Calibri" pitchFamily="2" charset="-52"/>
                          <a:ea typeface="Calibri" pitchFamily="2" charset="-52"/>
                          <a:cs typeface="Calibri" pitchFamily="2" charset="-52"/>
                        </a:defRPr>
                      </a:pPr>
                      <a:r>
                        <a:rPr lang="ru-ru" sz="2000">
                          <a:solidFill>
                            <a:srgbClr val="0A0A0A"/>
                          </a:solidFill>
                        </a:rPr>
                        <a:t>Определяет стиль активного элемента</a:t>
                      </a:r>
                      <a:endParaRPr lang="ru-ru" sz="2000">
                        <a:solidFill>
                          <a:srgbClr val="0A0A0A"/>
                        </a:solidFill>
                      </a:endParaRPr>
                    </a:p>
                  </a:txBody>
                  <a:tcPr marL="90170" marR="45085" marT="90170" marB="45085">
                    <a:lnL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smNativeData">
                    <pr:rowheight xmlns="" xmlns:pr="smNativeData" dt="1589258510" type="min" val="37084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X/BPc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XBAAAl/7//8dEAAC/BgAAEAAAACYAAAAIAAAAAQAAAAAAAAA="/>
              </a:ext>
            </a:extLst>
          </p:cNvSpPr>
          <p:nvPr>
            <p:ph type="title"/>
          </p:nvPr>
        </p:nvSpPr>
        <p:spPr>
          <a:xfrm>
            <a:off x="664845" y="-22923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10 Пример интерактивной ссылки</a:t>
            </a:r>
            <a:endParaRPr lang="ru-ru" b="1"/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Nd9v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DD35-7BB0-752B-FE98-8D7E93D608D8}" type="slidenum">
              <a:t>12</a:t>
            </a:fld>
          </a:p>
        </p:txBody>
      </p:sp>
      <p:pic>
        <p:nvPicPr>
          <p:cNvPr id="4" name="Рисунок 5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YwsCI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0CIAAEAGAADHRAAALB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659120" y="1016000"/>
            <a:ext cx="5521325" cy="24257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Рисунок 6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BAB1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iMAABIaAADYRQAAsx4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5772150" y="4237990"/>
            <a:ext cx="5581650" cy="752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Рисунок 8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DCbT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NyMAAHsgAADYRQAAlSQ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5724525" y="5280025"/>
            <a:ext cx="5629275" cy="6667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Рисунок 9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ZdW1v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twIAAFcFAAAMHAAAWSk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441325" y="868045"/>
            <a:ext cx="4117975" cy="58534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Рисунок 14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CEAAM8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VjgAADwkAAAgOgAAZyYAABAAAAAmAAAACAAAAP//////////"/>
              </a:ext>
            </a:extLst>
          </p:cNvPicPr>
          <p:nvPr/>
        </p:nvPicPr>
        <p:blipFill>
          <a:blip r:embed="rId7"/>
          <a:stretch>
            <a:fillRect/>
          </a:stretch>
        </p:blipFill>
        <p:spPr>
          <a:xfrm>
            <a:off x="9157970" y="5890260"/>
            <a:ext cx="290830" cy="3524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h73t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Благодарю за внимание</a:t>
            </a:r>
          </a:p>
        </p:txBody>
      </p:sp>
      <p:sp>
        <p:nvSpPr>
          <p:cNvPr id="3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RyI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9BCA-84B0-756D-FE98-7238D5D60827}" type="slidenum">
              <a:t>13</a:t>
            </a:fld>
          </a:p>
        </p:txBody>
      </p:sp>
      <p:sp>
        <p:nvSpPr>
          <p:cNvPr id="4" name="AutoShape 2" descr="Картинки по запросу html"/>
          <p:cNvSpPr>
            <a:extLst>
              <a:ext uri="smNativeData">
                <pr:smNativeData xmlns:pr="smNativeData" val="SMDATA_13_Dim6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njZSE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1AAAAHP///9UCAAD9AAAAEAAAACYAAAAIAAAA//////////8="/>
              </a:ext>
            </a:extLst>
          </p:cNvSpPr>
          <p:nvPr/>
        </p:nvSpPr>
        <p:spPr>
          <a:xfrm>
            <a:off x="155575" y="-144780"/>
            <a:ext cx="304800" cy="3054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</a:p>
        </p:txBody>
      </p:sp>
      <p:sp>
        <p:nvSpPr>
          <p:cNvPr id="5" name="AutoShape 4" descr="Картинки по запросу html"/>
          <p:cNvSpPr>
            <a:extLst>
              <a:ext uri="smNativeData">
                <pr:smNativeData xmlns:pr="smNativeData" val="SMDATA_13_Dim6XhMAAAAlAAAAZA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ia1EU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1AAAAHP///9UCAAD9AAAAEAAAACYAAAAIAAAA//////////8="/>
              </a:ext>
            </a:extLst>
          </p:cNvSpPr>
          <p:nvPr/>
        </p:nvSpPr>
        <p:spPr>
          <a:xfrm>
            <a:off x="155575" y="-144780"/>
            <a:ext cx="304800" cy="3054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</a:p>
        </p:txBody>
      </p:sp>
      <p:pic>
        <p:nvPicPr>
          <p:cNvPr id="6" name="Picture 2" descr="Картинки по запросу css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XAII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Eh0AAMUNAADtLQAAoB4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725670" y="2238375"/>
            <a:ext cx="2740025" cy="27400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 noChangeArrowheads="1"/>
            <a:extLst>
              <a:ext uri="smNativeData">
                <pr:smNativeData xmlns:pr="smNativeData" val="SMDATA_13_Dim6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VBwAAOggAAFU/AACxHwAAEAAAACYAAAAIAAAAASAAAAAAAAA="/>
              </a:ext>
            </a:extLst>
          </p:cNvSpPr>
          <p:nvPr>
            <p:ph type="subTitle" idx="1"/>
          </p:nvPr>
        </p:nvSpPr>
        <p:spPr>
          <a:xfrm>
            <a:off x="1151255" y="1337310"/>
            <a:ext cx="9144000" cy="38144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742950" indent="-742950" algn="l">
              <a:lnSpc>
                <a:spcPct val="150000"/>
              </a:lnSpc>
              <a:buFont typeface="Wingdings" pitchFamily="0" charset="2"/>
              <a:buChar char="q"/>
              <a:defRPr lang="ru-ru"/>
            </a:pPr>
            <a:r>
              <a:rPr lang="ru-ru" sz="3600"/>
              <a:t>Блочные и строчные элементы</a:t>
            </a:r>
            <a:endParaRPr lang="ru-ru" sz="3600" b="1"/>
          </a:p>
          <a:p>
            <a:pPr marL="742950" indent="-742950" algn="l">
              <a:lnSpc>
                <a:spcPct val="150000"/>
              </a:lnSpc>
              <a:buFont typeface="Wingdings" pitchFamily="0" charset="2"/>
              <a:buChar char="q"/>
              <a:defRPr lang="ru-ru"/>
            </a:pPr>
            <a:r>
              <a:rPr lang="ru-ru" sz="3600"/>
              <a:t>Виды селекторов</a:t>
            </a:r>
            <a:endParaRPr lang="ru-ru" sz="3600" b="1"/>
          </a:p>
          <a:p>
            <a:pPr marL="742950" indent="-742950" algn="l">
              <a:lnSpc>
                <a:spcPct val="150000"/>
              </a:lnSpc>
              <a:buFont typeface="Wingdings" pitchFamily="0" charset="2"/>
              <a:buChar char="q"/>
              <a:defRPr lang="ru-ru"/>
            </a:pPr>
            <a:r>
              <a:rPr lang="ru-ru" sz="3600"/>
              <a:t>Дочерние и соседние селекторы</a:t>
            </a:r>
            <a:endParaRPr lang="ru-ru" sz="3600"/>
          </a:p>
          <a:p>
            <a:pPr marL="742950" indent="-742950" algn="l">
              <a:lnSpc>
                <a:spcPct val="150000"/>
              </a:lnSpc>
              <a:buFont typeface="Wingdings" pitchFamily="0" charset="2"/>
              <a:buChar char="q"/>
              <a:defRPr lang="ru-ru"/>
            </a:pPr>
            <a:r>
              <a:rPr lang="ru-ru" sz="3600"/>
              <a:t>Группировка селекторов</a:t>
            </a:r>
            <a:endParaRPr lang="ru-ru" sz="3600"/>
          </a:p>
          <a:p>
            <a:pPr marL="742950" indent="-742950" algn="l">
              <a:lnSpc>
                <a:spcPct val="150000"/>
              </a:lnSpc>
              <a:buFont typeface="Wingdings" pitchFamily="0" charset="2"/>
              <a:buChar char="q"/>
              <a:defRPr lang="ru-ru"/>
            </a:pPr>
            <a:r>
              <a:rPr lang="ru-ru" sz="3600"/>
              <a:t>Псевдоклассы</a:t>
            </a:r>
            <a:endParaRPr lang="ru-ru" sz="3600"/>
          </a:p>
        </p:txBody>
      </p:sp>
      <p:sp>
        <p:nvSpPr>
          <p:cNvPr id="3" name="Заголовок 1"/>
          <p:cNvSpPr>
            <a:extLst>
              <a:ext uri="smNativeData">
                <pr:smNativeData xmlns:pr="smNativeData" val="SMDATA_13_Dim6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QGQAAGv///wBaAABCBwAAEAAAACYAAAAIAAAA//////////8="/>
              </a:ext>
            </a:extLst>
          </p:cNvSpPr>
          <p:nvPr/>
        </p:nvSpPr>
        <p:spPr>
          <a:xfrm>
            <a:off x="4114800" y="-146050"/>
            <a:ext cx="10515600" cy="13258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/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tabLst/>
              <a:defRPr lang="ru-ru" sz="6000" kern="1">
                <a:solidFill>
                  <a:schemeClr val="tx1"/>
                </a:solidFill>
                <a:latin typeface="Calibri Light" pitchFamily="2" charset="-52"/>
                <a:ea typeface="Calibri" pitchFamily="2" charset="-52"/>
                <a:cs typeface="Calibri" pitchFamily="2" charset="-52"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rPr lang="ru-ru">
                <a:solidFill>
                  <a:srgbClr val="A5A5A5"/>
                </a:solidFill>
              </a:rPr>
              <a:t>План занятия</a:t>
            </a:r>
            <a:endParaRPr lang="ru-ru">
              <a:solidFill>
                <a:srgbClr val="A5A5A5"/>
              </a:solidFill>
            </a:endParaRPr>
          </a:p>
        </p:txBody>
      </p:sp>
      <p:sp>
        <p:nvSpPr>
          <p:cNvPr id="4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8ScAAABLAAAw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C72E-60B0-7531-FE98-966489D608C3}" type="slidenum">
              <a:t>2</a:t>
            </a:fld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UBAAAAP///0RFAAAoBwAAEAAAACYAAAAIAAAAAQAAAAAAAAA="/>
              </a:ext>
            </a:extLst>
          </p:cNvSpPr>
          <p:nvPr>
            <p:ph type="title"/>
          </p:nvPr>
        </p:nvSpPr>
        <p:spPr>
          <a:xfrm>
            <a:off x="744220" y="-162560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rPr lang="en-us"/>
              <a:t>1</a:t>
            </a:r>
            <a:r>
              <a:t> Блочные и строчные элементы</a:t>
            </a:r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AigAAABLAABBKg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9448800" y="6503670"/>
            <a:ext cx="2743200" cy="365125"/>
          </a:xfrm>
        </p:spPr>
        <p:txBody>
          <a:bodyPr/>
          <a:lstStyle/>
          <a:p>
            <a:pPr>
              <a:defRPr lang="ru-ru"/>
            </a:pPr>
            <a:fld id="{5D20D898-D6B0-752E-FE98-207B96D60875}" type="slidenum">
              <a:t>3</a:t>
            </a:fld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UBAAAdAQAANAvAADOKAAAECAAACYAAAAIAAAA//////////8="/>
              </a:ext>
            </a:extLst>
          </p:cNvSpPr>
          <p:nvPr/>
        </p:nvSpPr>
        <p:spPr>
          <a:xfrm>
            <a:off x="744220" y="723900"/>
            <a:ext cx="7028180" cy="59093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800" b="1">
                <a:solidFill>
                  <a:srgbClr val="0A0A0A"/>
                </a:solidFill>
              </a:rPr>
              <a:t>Блочные</a:t>
            </a:r>
            <a:r>
              <a:rPr lang="ru-ru" sz="2400">
                <a:solidFill>
                  <a:srgbClr val="0A0A0A"/>
                </a:solidFill>
              </a:rPr>
              <a:t> элементы предназначены для </a:t>
            </a:r>
            <a:r>
              <a:rPr lang="ru-ru" sz="2400" b="1">
                <a:solidFill>
                  <a:srgbClr val="0A0A0A"/>
                </a:solidFill>
              </a:rPr>
              <a:t>структурирования</a:t>
            </a:r>
            <a:r>
              <a:rPr lang="ru-ru" sz="2400">
                <a:solidFill>
                  <a:srgbClr val="0A0A0A"/>
                </a:solidFill>
              </a:rPr>
              <a:t> основных частей вашей страницы, путём разделения содержимого на логически связанные блоки.</a:t>
            </a:r>
            <a:endParaRPr lang="en-us" sz="2400">
              <a:solidFill>
                <a:srgbClr val="0A0A0A"/>
              </a:solidFill>
            </a:endParaRPr>
          </a:p>
          <a:p>
            <a:pPr algn="just">
              <a:lnSpc>
                <a:spcPct val="150000"/>
              </a:lnSpc>
              <a:defRPr lang="ru-ru"/>
            </a:pPr>
            <a:endParaRPr lang="ru-ru" sz="2800" b="1">
              <a:solidFill>
                <a:srgbClr val="0A0A0A"/>
              </a:solidFill>
            </a:endParaRPr>
          </a:p>
          <a:p>
            <a:pPr algn="just">
              <a:lnSpc>
                <a:spcPct val="150000"/>
              </a:lnSpc>
              <a:defRPr lang="ru-ru"/>
            </a:pPr>
            <a:r>
              <a:rPr lang="ru-ru" sz="2800" b="1">
                <a:solidFill>
                  <a:srgbClr val="0A0A0A"/>
                </a:solidFill>
              </a:rPr>
              <a:t>Строчные</a:t>
            </a:r>
            <a:r>
              <a:rPr lang="ru-ru" sz="2400">
                <a:solidFill>
                  <a:srgbClr val="0A0A0A"/>
                </a:solidFill>
              </a:rPr>
              <a:t> элементы предназначены, чтобы разграничить часть текста и придать ему определённую функцию или смысл. Строчные элементы, как правило, содержат одно или несколько слов.</a:t>
            </a:r>
            <a:endParaRPr lang="ru-ru" sz="2400">
              <a:solidFill>
                <a:srgbClr val="0A0A0A"/>
              </a:solidFill>
            </a:endParaRPr>
          </a:p>
        </p:txBody>
      </p:sp>
      <p:sp>
        <p:nvSpPr>
          <p:cNvPr id="5" name="Прямоугольник 3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tMAAAIAUAAJpIAADwEwAAACAAACYAAAAIAAAA//////////8="/>
              </a:ext>
            </a:extLst>
          </p:cNvSpPr>
          <p:nvPr/>
        </p:nvSpPr>
        <p:spPr>
          <a:xfrm>
            <a:off x="7912735" y="833120"/>
            <a:ext cx="3889375" cy="24079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  <a:r>
              <a:rPr lang="en-us" sz="3200" b="1">
                <a:solidFill>
                  <a:srgbClr val="0A0A0A"/>
                </a:solidFill>
              </a:rPr>
              <a:t>&lt;div&gt;</a:t>
            </a:r>
            <a:r>
              <a:rPr lang="ru-ru" sz="2000"/>
              <a:t>предназначен для определения блочных элементов документа</a:t>
            </a:r>
            <a:endParaRPr lang="en-us" sz="3600" b="1">
              <a:solidFill>
                <a:srgbClr val="0A0A0A"/>
              </a:solidFill>
              <a:latin typeface="Helvetica Neue" pitchFamily="0" charset="0"/>
              <a:ea typeface="Calibri" pitchFamily="2" charset="-52"/>
              <a:cs typeface="Calibri" pitchFamily="2" charset="-52"/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абзацы </a:t>
            </a:r>
            <a:r>
              <a:rPr lang="ru-ru" sz="2000">
                <a:solidFill>
                  <a:srgbClr val="000080"/>
                </a:solidFill>
              </a:rPr>
              <a:t>&lt;р&gt;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списки </a:t>
            </a:r>
            <a:r>
              <a:rPr lang="ru-ru" sz="2000">
                <a:solidFill>
                  <a:srgbClr val="000080"/>
                </a:solidFill>
              </a:rPr>
              <a:t>&lt;ul&gt;</a:t>
            </a:r>
            <a:r>
              <a:rPr lang="en-us" sz="2000">
                <a:solidFill>
                  <a:srgbClr val="0A0A0A"/>
                </a:solidFill>
              </a:rPr>
              <a:t>,</a:t>
            </a:r>
            <a:r>
              <a:rPr lang="ru-ru" sz="2000">
                <a:solidFill>
                  <a:srgbClr val="0A0A0A"/>
                </a:solidFill>
              </a:rPr>
              <a:t> </a:t>
            </a:r>
            <a:r>
              <a:rPr lang="ru-ru" sz="2000">
                <a:solidFill>
                  <a:srgbClr val="000080"/>
                </a:solidFill>
              </a:rPr>
              <a:t>&lt;ol&gt;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заголовки </a:t>
            </a:r>
            <a:r>
              <a:rPr lang="ru-ru" sz="2000">
                <a:solidFill>
                  <a:srgbClr val="000080"/>
                </a:solidFill>
              </a:rPr>
              <a:t>&lt;h1&gt;</a:t>
            </a:r>
            <a:r>
              <a:rPr lang="ru-ru" sz="2000">
                <a:solidFill>
                  <a:srgbClr val="0A0A0A"/>
                </a:solidFill>
              </a:rPr>
              <a:t> </a:t>
            </a:r>
            <a:r>
              <a:rPr lang="en-us" sz="2000">
                <a:solidFill>
                  <a:srgbClr val="0A0A0A"/>
                </a:solidFill>
              </a:rPr>
              <a:t>…</a:t>
            </a:r>
            <a:r>
              <a:rPr lang="ru-ru" sz="2000">
                <a:solidFill>
                  <a:srgbClr val="0A0A0A"/>
                </a:solidFill>
              </a:rPr>
              <a:t> </a:t>
            </a:r>
            <a:r>
              <a:rPr lang="ru-ru" sz="2000">
                <a:solidFill>
                  <a:srgbClr val="000080"/>
                </a:solidFill>
              </a:rPr>
              <a:t>&lt;h6&gt;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статьи </a:t>
            </a:r>
            <a:r>
              <a:rPr lang="ru-ru" sz="2000">
                <a:solidFill>
                  <a:srgbClr val="000080"/>
                </a:solidFill>
              </a:rPr>
              <a:t>&lt;article&gt;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</p:txBody>
      </p:sp>
      <p:sp>
        <p:nvSpPr>
          <p:cNvPr id="6" name="Прямоугольник 5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tMAAAxxUAAL1HAACgJgAAECAAACYAAAAIAAAA//////////8="/>
              </a:ext>
            </a:extLst>
          </p:cNvSpPr>
          <p:nvPr/>
        </p:nvSpPr>
        <p:spPr>
          <a:xfrm>
            <a:off x="7912735" y="3540125"/>
            <a:ext cx="3749040" cy="2738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  <a:r>
              <a:rPr lang="ru-ru" sz="3200" b="1"/>
              <a:t>&lt;span&gt;</a:t>
            </a:r>
            <a:r>
              <a:t> </a:t>
            </a:r>
            <a:r>
              <a:rPr lang="ru-ru" sz="2000"/>
              <a:t>предназначен для определения строчных элементов документа</a:t>
            </a:r>
            <a:endParaRPr lang="en-us" sz="2000">
              <a:solidFill>
                <a:srgbClr val="0A0A0A"/>
              </a:solidFill>
              <a:latin typeface="Helvetica Neue" pitchFamily="0" charset="0"/>
              <a:ea typeface="Calibri" pitchFamily="2" charset="-52"/>
              <a:cs typeface="Calibri" pitchFamily="2" charset="-52"/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ссылки </a:t>
            </a:r>
            <a:r>
              <a:rPr lang="ru-ru" sz="2000">
                <a:solidFill>
                  <a:srgbClr val="000080"/>
                </a:solidFill>
              </a:rPr>
              <a:t>&lt;a&gt;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выделенные слова </a:t>
            </a:r>
            <a:r>
              <a:rPr lang="ru-ru" sz="2000">
                <a:solidFill>
                  <a:srgbClr val="000080"/>
                </a:solidFill>
              </a:rPr>
              <a:t>&lt;em&gt;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важные слова </a:t>
            </a:r>
            <a:r>
              <a:rPr lang="ru-ru" sz="2000">
                <a:solidFill>
                  <a:srgbClr val="000080"/>
                </a:solidFill>
              </a:rPr>
              <a:t>&lt;strong&gt;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короткие цитаты </a:t>
            </a:r>
            <a:r>
              <a:rPr lang="ru-ru" sz="2000">
                <a:solidFill>
                  <a:srgbClr val="000080"/>
                </a:solidFill>
              </a:rPr>
              <a:t>&lt;q&gt;</a:t>
            </a:r>
            <a:r>
              <a:rPr lang="ru-ru" sz="2000">
                <a:solidFill>
                  <a:srgbClr val="0A0A0A"/>
                </a:solidFill>
              </a:rPr>
              <a:t>;</a:t>
            </a:r>
            <a:endParaRPr lang="ru-ru" sz="2000">
              <a:solidFill>
                <a:srgbClr val="0A0A0A"/>
              </a:solidFill>
            </a:endParaRPr>
          </a:p>
          <a:p>
            <a:pPr>
              <a:defRPr lang="ru-ru"/>
            </a:pPr>
            <a:r>
              <a:rPr lang="ru-ru" sz="2000">
                <a:solidFill>
                  <a:srgbClr val="0A0A0A"/>
                </a:solidFill>
              </a:rPr>
              <a:t>аббревиатуры </a:t>
            </a:r>
            <a:r>
              <a:rPr lang="ru-ru" sz="2000">
                <a:solidFill>
                  <a:srgbClr val="000080"/>
                </a:solidFill>
              </a:rPr>
              <a:t>&lt;abbr&gt;</a:t>
            </a:r>
            <a:r>
              <a:rPr lang="ru-ru">
                <a:solidFill>
                  <a:srgbClr val="0A0A0A"/>
                </a:solidFill>
                <a:latin typeface="Helvetica Neue" pitchFamily="0" charset="0"/>
                <a:ea typeface="Calibri" pitchFamily="2" charset="-52"/>
                <a:cs typeface="Calibri" pitchFamily="2" charset="-52"/>
              </a:rPr>
              <a:t>.</a:t>
            </a:r>
            <a:endParaRPr lang="ru-ru">
              <a:solidFill>
                <a:srgbClr val="0A0A0A"/>
              </a:solidFill>
              <a:latin typeface="Helvetica Neue" pitchFamily="0" charset="0"/>
              <a:ea typeface="Calibri" pitchFamily="2" charset="-52"/>
              <a:cs typeface="Calibri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vBAAAAAAAAB9FAAAoCAAAEAAAACYAAAAIAAAAAQAAAAAAAAA="/>
              </a:ext>
            </a:extLst>
          </p:cNvSpPr>
          <p:nvPr>
            <p:ph type="title"/>
          </p:nvPr>
        </p:nvSpPr>
        <p:spPr>
          <a:xfrm>
            <a:off x="720725" y="0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2 Виды селекторов</a:t>
            </a:r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A9D4-9AB0-755F-FE98-6C0AE7D60839}" type="slidenum">
              <a:t>4</a:t>
            </a:fld>
          </a:p>
        </p:txBody>
      </p:sp>
      <p:sp>
        <p:nvSpPr>
          <p:cNvPr id="4" name="Прямоугольник 7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uFgAAQBAAAAo6AABEJQAAECAAACYAAAAIAAAA//////////8="/>
              </a:ext>
            </a:extLst>
          </p:cNvSpPr>
          <p:nvPr/>
        </p:nvSpPr>
        <p:spPr>
          <a:xfrm>
            <a:off x="3605530" y="2641600"/>
            <a:ext cx="5829300" cy="3416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lang="ru-ru"/>
            </a:pPr>
            <a:r>
              <a:rPr lang="ru-ru" sz="2400" b="1">
                <a:solidFill>
                  <a:srgbClr val="333333"/>
                </a:solidFill>
              </a:rPr>
              <a:t>*</a:t>
            </a:r>
            <a:r>
              <a:rPr lang="ru-ru" sz="2400">
                <a:solidFill>
                  <a:srgbClr val="333333"/>
                </a:solidFill>
              </a:rPr>
              <a:t> – любые элементы</a:t>
            </a:r>
            <a:endParaRPr lang="ru-ru" sz="240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lang="ru-ru"/>
            </a:pPr>
            <a:r>
              <a:rPr lang="ru-ru" sz="2400" b="1">
                <a:solidFill>
                  <a:srgbClr val="333333"/>
                </a:solidFill>
              </a:rPr>
              <a:t>div</a:t>
            </a:r>
            <a:r>
              <a:rPr lang="ru-ru" sz="2400">
                <a:solidFill>
                  <a:srgbClr val="333333"/>
                </a:solidFill>
              </a:rPr>
              <a:t> – элементы с таким тегом</a:t>
            </a:r>
            <a:endParaRPr lang="ru-ru" sz="240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lang="ru-ru"/>
            </a:pPr>
            <a:r>
              <a:rPr lang="ru-ru" sz="2400" b="1">
                <a:solidFill>
                  <a:srgbClr val="333333"/>
                </a:solidFill>
              </a:rPr>
              <a:t>#id</a:t>
            </a:r>
            <a:r>
              <a:rPr lang="ru-ru" sz="2400">
                <a:solidFill>
                  <a:srgbClr val="333333"/>
                </a:solidFill>
              </a:rPr>
              <a:t> – элемент с данным </a:t>
            </a:r>
            <a:r>
              <a:rPr lang="ru-ru" sz="2400">
                <a:solidFill>
                  <a:srgbClr val="333333"/>
                </a:solidFill>
              </a:rPr>
              <a:t>id</a:t>
            </a:r>
            <a:endParaRPr lang="ru-ru" sz="240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lang="ru-ru"/>
            </a:pPr>
            <a:r>
              <a:rPr lang="ru-ru" sz="2400" b="1">
                <a:solidFill>
                  <a:srgbClr val="333333"/>
                </a:solidFill>
              </a:rPr>
              <a:t>.class</a:t>
            </a:r>
            <a:r>
              <a:rPr lang="ru-ru" sz="2400">
                <a:solidFill>
                  <a:srgbClr val="333333"/>
                </a:solidFill>
              </a:rPr>
              <a:t> – элементы с таким классом</a:t>
            </a:r>
            <a:endParaRPr lang="ru-ru" sz="240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lang="ru-ru"/>
            </a:pPr>
            <a:r>
              <a:rPr lang="ru-ru" sz="2400" b="1">
                <a:solidFill>
                  <a:srgbClr val="333333"/>
                </a:solidFill>
              </a:rPr>
              <a:t>[name="value"]</a:t>
            </a:r>
            <a:r>
              <a:rPr lang="ru-ru" sz="2400">
                <a:solidFill>
                  <a:srgbClr val="333333"/>
                </a:solidFill>
              </a:rPr>
              <a:t> – селекторы на атрибут</a:t>
            </a:r>
            <a:endParaRPr lang="ru-ru" sz="240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lang="ru-ru"/>
            </a:pPr>
            <a:r>
              <a:rPr lang="ru-ru" sz="2400" b="1">
                <a:solidFill>
                  <a:srgbClr val="333333"/>
                </a:solidFill>
              </a:rPr>
              <a:t>:visited</a:t>
            </a:r>
            <a:r>
              <a:rPr lang="ru-ru" sz="2400">
                <a:solidFill>
                  <a:srgbClr val="333333"/>
                </a:solidFill>
              </a:rPr>
              <a:t> – «псевдоклассы»</a:t>
            </a:r>
            <a:endParaRPr lang="ru-ru" sz="2400">
              <a:solidFill>
                <a:srgbClr val="333333"/>
              </a:solidFill>
            </a:endParaRPr>
          </a:p>
        </p:txBody>
      </p:sp>
      <p:sp>
        <p:nvSpPr>
          <p:cNvPr id="5" name="Прямоугольник 2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vBAAA4wYAACRGAADWDgAAECAAACYAAAAIAAAA//////////8="/>
              </a:ext>
            </a:extLst>
          </p:cNvSpPr>
          <p:nvPr/>
        </p:nvSpPr>
        <p:spPr>
          <a:xfrm>
            <a:off x="720725" y="1119505"/>
            <a:ext cx="10681335" cy="1292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defRPr lang="ru-ru"/>
            </a:pPr>
            <a:r>
              <a:rPr lang="ru-ru" sz="2800" b="1">
                <a:solidFill>
                  <a:srgbClr val="000000"/>
                </a:solidFill>
              </a:rPr>
              <a:t>Селектор</a:t>
            </a:r>
            <a:r>
              <a:rPr lang="ru-ru" sz="2400">
                <a:solidFill>
                  <a:srgbClr val="000000"/>
                </a:solidFill>
              </a:rPr>
              <a:t> - это формальное описание того элемента или группы элементов, к которым применяется указанное правило стиля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ABQAAAAAAALBFAAAoCAAAEAAAACYAAAAIAAAAASAAAAAAAAA="/>
              </a:ext>
            </a:extLst>
          </p:cNvSpPr>
          <p:nvPr>
            <p:ph type="title"/>
          </p:nvPr>
        </p:nvSpPr>
        <p:spPr>
          <a:xfrm>
            <a:off x="812800" y="0"/>
            <a:ext cx="10515600" cy="13258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3 Стандартные селекторы</a:t>
            </a:r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CA02-4CB0-753C-FE98-BA6984D608EF}" type="slidenum">
              <a:t>5</a:t>
            </a:fld>
          </a:p>
        </p:txBody>
      </p:sp>
      <p:pic>
        <p:nvPicPr>
          <p:cNvPr id="4" name="Рисунок 6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5AUAAEQJAAC8FgAALQ8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57580" y="1506220"/>
            <a:ext cx="2738120" cy="9607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Прямоугольник 8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7GAAAFgsAABRBAABbDQAAECAAACYAAAAIAAAA//////////8="/>
              </a:ext>
            </a:extLst>
          </p:cNvSpPr>
          <p:nvPr/>
        </p:nvSpPr>
        <p:spPr>
          <a:xfrm>
            <a:off x="4060825" y="1802130"/>
            <a:ext cx="65182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Это правило задаст цвет всем заголовкам первого уровня</a:t>
            </a:r>
          </a:p>
        </p:txBody>
      </p:sp>
      <p:pic>
        <p:nvPicPr>
          <p:cNvPr id="6" name="Рисунок 10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nAGg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5AUAAJQbAABLFgAAhCE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957580" y="4483100"/>
            <a:ext cx="2666365" cy="9652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Прямоугольник 11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7GAAA/BwAAMBJAAAcIAAAECAAACYAAAAIAAAA//////////8="/>
              </a:ext>
            </a:extLst>
          </p:cNvSpPr>
          <p:nvPr/>
        </p:nvSpPr>
        <p:spPr>
          <a:xfrm>
            <a:off x="4060825" y="4711700"/>
            <a:ext cx="7927975" cy="50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defRPr lang="ru-ru"/>
            </a:pP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Это правило отображает содержимое каждого элемента в сером цвете</a:t>
            </a:r>
          </a:p>
        </p:txBody>
      </p:sp>
      <p:sp>
        <p:nvSpPr>
          <p:cNvPr id="8" name="Заголовок 1"/>
          <p:cNvSpPr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nBAAATREAAJdFAAB0GQAAEAAAACYAAAAIAAAA//////////8="/>
              </a:ext>
            </a:extLst>
          </p:cNvSpPr>
          <p:nvPr/>
        </p:nvSpPr>
        <p:spPr>
          <a:xfrm>
            <a:off x="796925" y="2812415"/>
            <a:ext cx="10515600" cy="13252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tabLst/>
              <a:defRPr lang="ru-ru" sz="4400" kern="1">
                <a:solidFill>
                  <a:srgbClr val="A5A5A5"/>
                </a:solidFill>
                <a:latin typeface="Calibri Light" pitchFamily="2" charset="-52"/>
                <a:ea typeface="Calibri" pitchFamily="2" charset="-52"/>
                <a:cs typeface="Calibri" pitchFamily="2" charset="-52"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4 Универсальные селекторы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yQDYQ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+/7//9hFAAAiBwAAEAAAACYAAAAIAAAAASAAAAAAAAA="/>
              </a:ext>
            </a:extLst>
          </p:cNvSpPr>
          <p:nvPr>
            <p:ph type="title"/>
          </p:nvPr>
        </p:nvSpPr>
        <p:spPr>
          <a:xfrm>
            <a:off x="838200" y="-165735"/>
            <a:ext cx="10515600" cy="1325245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5 Селекторы класса</a:t>
            </a:r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CSyYY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8FA7-E9B0-7579-FE98-1F2CC1D6084A}" type="slidenum">
              <a:t>6</a:t>
            </a:fld>
          </a:p>
        </p:txBody>
      </p:sp>
      <p:sp>
        <p:nvSpPr>
          <p:cNvPr id="4" name="Прямоугольник 5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oBQAAmwUAAMhGAABJCwAAECAAACYAAAAIAAAA//////////8="/>
              </a:ext>
            </a:extLst>
          </p:cNvSpPr>
          <p:nvPr/>
        </p:nvSpPr>
        <p:spPr>
          <a:xfrm>
            <a:off x="838200" y="911225"/>
            <a:ext cx="10668000" cy="9232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Вы можете задать правила стиля для элементов на основе атрибута </a:t>
            </a:r>
            <a:r>
              <a:rPr lang="ru-ru" b="1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class</a:t>
            </a: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. Все элементы, имеющие этот класс, будут отформатированы в соответствии с определенным правилом.</a:t>
            </a:r>
          </a:p>
        </p:txBody>
      </p:sp>
      <p:pic>
        <p:nvPicPr>
          <p:cNvPr id="5" name="Рисунок 7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nAGg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uwYAAJwMAACyFgAArhI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094105" y="2049780"/>
            <a:ext cx="2595245" cy="9867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Рисунок 9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5gYAACUWAACyFgAA9hs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121410" y="3599815"/>
            <a:ext cx="2567940" cy="94551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Прямоугольник 13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jIgAATAsAANhFAACJEwAAECAAACYAAAAIAAAA//////////8="/>
              </a:ext>
            </a:extLst>
          </p:cNvSpPr>
          <p:nvPr/>
        </p:nvSpPr>
        <p:spPr>
          <a:xfrm>
            <a:off x="5549265" y="1836420"/>
            <a:ext cx="5804535" cy="13392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Это правило отображает в нашем документе содержимое в синем цвете для каждого элемента с атрибутом </a:t>
            </a:r>
            <a:r>
              <a:rPr lang="ru-ru" b="1" i="1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class="blue"</a:t>
            </a:r>
            <a:endParaRPr lang="ru-ru" b="1"/>
          </a:p>
        </p:txBody>
      </p:sp>
      <p:sp>
        <p:nvSpPr>
          <p:cNvPr id="8" name="Прямоугольник 18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jIgAAJRYAAKNHAADTGwAAECAAACYAAAAIAAAA//////////8="/>
              </a:ext>
            </a:extLst>
          </p:cNvSpPr>
          <p:nvPr/>
        </p:nvSpPr>
        <p:spPr>
          <a:xfrm>
            <a:off x="5549265" y="3599815"/>
            <a:ext cx="6096000" cy="9232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defRPr lang="ru-ru"/>
            </a:pP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Это правило отображает содержимое в синем цвете только для элементов </a:t>
            </a:r>
            <a:r>
              <a:rPr lang="ru-ru" b="1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&lt;h1&gt;</a:t>
            </a: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 с атрибутом </a:t>
            </a:r>
            <a:r>
              <a:rPr lang="ru-ru" b="1" i="1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class="blue"</a:t>
            </a:r>
          </a:p>
        </p:txBody>
      </p:sp>
      <p:pic>
        <p:nvPicPr>
          <p:cNvPr id="9" name="Рисунок 19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gICAg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5gYAACgiAAAHOQAAOSg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1121410" y="5552440"/>
            <a:ext cx="8148955" cy="9861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Прямоугольник 23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7BgAAwx4AAIA0AAAKIQAAECAAACYAAAAIAAAA//////////8="/>
              </a:ext>
            </a:extLst>
          </p:cNvSpPr>
          <p:nvPr/>
        </p:nvSpPr>
        <p:spPr>
          <a:xfrm>
            <a:off x="1094105" y="5000625"/>
            <a:ext cx="7440295" cy="370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  <a:r>
              <a:rPr lang="ru-ru">
                <a:solidFill>
                  <a:srgbClr val="384452"/>
                </a:solidFill>
                <a:latin typeface="Roboto" pitchFamily="0" charset="0"/>
                <a:ea typeface="Calibri" pitchFamily="2" charset="-52"/>
                <a:cs typeface="Calibri" pitchFamily="2" charset="-52"/>
              </a:rPr>
              <a:t>Можно применить к одному элементу несколько селекторов класса.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3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twYAAD4XAACGMwAAOSE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91565" y="3778250"/>
            <a:ext cx="7284085" cy="16224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Hh4f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iBAAAJ////5JFAABPBwAAEAAAACYAAAAIAAAAAQAAAAAAAAA="/>
              </a:ext>
            </a:extLst>
          </p:cNvSpPr>
          <p:nvPr>
            <p:ph type="title"/>
          </p:nvPr>
        </p:nvSpPr>
        <p:spPr>
          <a:xfrm>
            <a:off x="793750" y="-13779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6 Вложенные селекторы</a:t>
            </a: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jo6P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D39A-D4B0-7525-FE98-22709DD60877}" type="slidenum">
              <a:t>7</a:t>
            </a:fld>
          </a:p>
        </p:txBody>
      </p:sp>
      <p:sp>
        <p:nvSpPr>
          <p:cNvPr id="5" name="Прямоугольник 7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WBgAAqgUAAJ5DAACyDAAAECAAACYAAAAIAAAA//////////8="/>
              </a:ext>
            </a:extLst>
          </p:cNvSpPr>
          <p:nvPr/>
        </p:nvSpPr>
        <p:spPr>
          <a:xfrm>
            <a:off x="1111250" y="920750"/>
            <a:ext cx="9880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defRPr lang="ru-ru"/>
            </a:pPr>
            <a:r>
              <a:rPr lang="ru-ru" sz="2400">
                <a:solidFill>
                  <a:srgbClr val="384452"/>
                </a:solidFill>
              </a:rPr>
              <a:t>Применить правило стиля к определенному элементу только тогда, когда оно находится внутри определенного элемента</a:t>
            </a:r>
            <a:endParaRPr lang="ru-ru" sz="2400"/>
          </a:p>
        </p:txBody>
      </p:sp>
      <p:sp>
        <p:nvSpPr>
          <p:cNvPr id="6" name="Прямоугольник 10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T09P8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DIwAA0Q0AABxHAACBGAAAACAAACYAAAAIAAAA//////////8="/>
              </a:ext>
            </a:extLst>
          </p:cNvSpPr>
          <p:nvPr/>
        </p:nvSpPr>
        <p:spPr>
          <a:xfrm>
            <a:off x="5772785" y="2245995"/>
            <a:ext cx="5786755" cy="17373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400">
                <a:solidFill>
                  <a:srgbClr val="384452"/>
                </a:solidFill>
              </a:rPr>
              <a:t>Содержимое всех тегов </a:t>
            </a:r>
            <a:r>
              <a:rPr lang="en-us" sz="2400" b="1">
                <a:solidFill>
                  <a:srgbClr val="384452"/>
                </a:solidFill>
              </a:rPr>
              <a:t>&lt;b&gt;</a:t>
            </a:r>
            <a:r>
              <a:rPr lang="ru-ru" sz="2400">
                <a:solidFill>
                  <a:srgbClr val="384452"/>
                </a:solidFill>
              </a:rPr>
              <a:t>, находящихся в содержимом</a:t>
            </a:r>
            <a:r>
              <a:rPr lang="en-us" sz="2400">
                <a:solidFill>
                  <a:srgbClr val="384452"/>
                </a:solidFill>
              </a:rPr>
              <a:t> </a:t>
            </a:r>
            <a:r>
              <a:rPr lang="ru-ru" sz="2400">
                <a:solidFill>
                  <a:srgbClr val="384452"/>
                </a:solidFill>
              </a:rPr>
              <a:t>тегов, к которым применен класс </a:t>
            </a:r>
            <a:r>
              <a:rPr lang="en-us" sz="2400" b="1">
                <a:solidFill>
                  <a:srgbClr val="384452"/>
                </a:solidFill>
              </a:rPr>
              <a:t>article-text</a:t>
            </a:r>
            <a:r>
              <a:rPr lang="en-us" sz="2400">
                <a:solidFill>
                  <a:srgbClr val="384452"/>
                </a:solidFill>
              </a:rPr>
              <a:t> </a:t>
            </a:r>
            <a:r>
              <a:rPr lang="ru-ru" sz="2400">
                <a:solidFill>
                  <a:srgbClr val="384452"/>
                </a:solidFill>
              </a:rPr>
              <a:t>будет зеленым</a:t>
            </a:r>
            <a:endParaRPr lang="ru-ru" sz="2400"/>
          </a:p>
        </p:txBody>
      </p:sp>
      <p:pic>
        <p:nvPicPr>
          <p:cNvPr id="7" name="Рисунок 12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nAGg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1gYAAJoOAACBFgAAHxY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111250" y="2373630"/>
            <a:ext cx="2546985" cy="12223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Рисунок 14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5///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pBEAADwkAAAnPAAAOSg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2867660" y="5890260"/>
            <a:ext cx="6910705" cy="6483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zs7P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oAwAAwf7//5hEAADoBgAAEAAAACYAAAAIAAAAAQAAAAAAAAA="/>
              </a:ext>
            </a:extLst>
          </p:cNvSpPr>
          <p:nvPr>
            <p:ph type="title"/>
          </p:nvPr>
        </p:nvSpPr>
        <p:spPr>
          <a:xfrm>
            <a:off x="635000" y="-202565"/>
            <a:ext cx="10515600" cy="1325245"/>
          </a:xfrm>
        </p:spPr>
        <p:txBody>
          <a:bodyPr/>
          <a:lstStyle/>
          <a:p>
            <a:pPr>
              <a:defRPr lang="ru-ru"/>
            </a:pPr>
            <a:r>
              <a:t>7 *Дочерние селекторы</a:t>
            </a:r>
            <a:endParaRPr lang="ru-ru" b="1"/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Pz8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F5D1-9FB0-7503-FE98-6956BBD6083C}" type="slidenum">
              <a:t>8</a:t>
            </a:fld>
          </a:p>
        </p:txBody>
      </p:sp>
      <p:sp>
        <p:nvSpPr>
          <p:cNvPr id="4" name="Прямоугольник 5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YAwAAtQYAAAAjAACJIgAAECAAACYAAAAIAAAA//////////8="/>
              </a:ext>
            </a:extLst>
          </p:cNvSpPr>
          <p:nvPr/>
        </p:nvSpPr>
        <p:spPr>
          <a:xfrm>
            <a:off x="624840" y="1090295"/>
            <a:ext cx="5064760" cy="45237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400"/>
              <a:t>Это правило будет отображать все абзацы в синем цвете, если они являются прямым дочерним элементом &lt;body&gt;. Другие абзацы, помещенные внутри других элементов типа &lt;div&gt; или &lt;td&gt;, не будут иметь никакого эффекта этого правила.</a:t>
            </a:r>
            <a:endParaRPr lang="ru-ru" sz="2400"/>
          </a:p>
        </p:txBody>
      </p:sp>
      <p:pic>
        <p:nvPicPr>
          <p:cNvPr id="5" name="Рисунок 2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CFTvtW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hiUAACgIAABsNAAA9w0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099810" y="1325880"/>
            <a:ext cx="2421890" cy="94424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Рисунок 7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aWseC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CUAAO8OAACXSgAACy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427605"/>
            <a:ext cx="6029325" cy="2781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Рисунок 10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S4rV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liAAAIkiAAD0RQAAOSg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5297170" y="5614035"/>
            <a:ext cx="6074410" cy="9245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dnZ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cAwAAe////0xEAACjBwAAEAAAACYAAAAIAAAAAQAAAAAAAAA="/>
              </a:ext>
            </a:extLst>
          </p:cNvSpPr>
          <p:nvPr>
            <p:ph type="title"/>
          </p:nvPr>
        </p:nvSpPr>
        <p:spPr>
          <a:xfrm>
            <a:off x="586740" y="-8445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8 *Соседние селекторы</a:t>
            </a:r>
            <a:endParaRPr lang="ru-ru" b="1"/>
          </a:p>
        </p:txBody>
      </p:sp>
      <p:sp>
        <p:nvSpPr>
          <p:cNvPr id="3" name="Номер слайда 4"/>
          <p:cNvSpPr>
            <a:spLocks noGrp="1" noChangeArrowheads="1"/>
            <a:extLst>
              <a:ext uri="smNativeData">
                <pr:smNativeData xmlns:pr="smNativeData" val="SMDATA_13_Dim6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f39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gOgAAOSgAAABLAAB4KgAAEAAAACYAAAAIAAAAAAAAAAAAAAA="/>
              </a:ext>
            </a:extLst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 lang="ru-ru"/>
            </a:pPr>
            <a:fld id="{5D209EF0-BEB0-7568-FE98-483DD0D6081D}" type="slidenum">
              <a:t>9</a:t>
            </a:fld>
          </a:p>
        </p:txBody>
      </p:sp>
      <p:sp>
        <p:nvSpPr>
          <p:cNvPr id="4" name="Прямоугольник 3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Pz8/8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TAwAASwcAADA6AABFCwAAECAAACYAAAAIAAAA//////////8="/>
              </a:ext>
            </a:extLst>
          </p:cNvSpPr>
          <p:nvPr/>
        </p:nvSpPr>
        <p:spPr>
          <a:xfrm>
            <a:off x="540385" y="1185545"/>
            <a:ext cx="8918575" cy="646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50000"/>
              </a:lnSpc>
              <a:defRPr lang="ru-ru"/>
            </a:pPr>
            <a:r>
              <a:rPr lang="ru-ru" sz="2400"/>
              <a:t>HTML-элементы, идущие друг за другом, называются соседними</a:t>
            </a:r>
            <a:endParaRPr lang="ru-ru" sz="2400"/>
          </a:p>
        </p:txBody>
      </p:sp>
      <p:sp>
        <p:nvSpPr>
          <p:cNvPr id="5" name="Прямоугольник 5"/>
          <p:cNvSpPr>
            <a:extLst>
              <a:ext uri="smNativeData">
                <pr:smNativeData xmlns:pr="smNativeData" val="SMDATA_13_Dim6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Ly8v8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cAwAAfQwAABwpAAC+HQAAECAAACYAAAAIAAAA//////////8="/>
              </a:ext>
            </a:extLst>
          </p:cNvSpPr>
          <p:nvPr/>
        </p:nvSpPr>
        <p:spPr>
          <a:xfrm>
            <a:off x="586740" y="2030095"/>
            <a:ext cx="6096000" cy="2804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ct val="150000"/>
              </a:lnSpc>
              <a:defRPr lang="ru-ru"/>
            </a:pPr>
            <a:r>
              <a:rPr lang="ru-ru" sz="2400"/>
              <a:t>Это правило будет отображать содержимое тега &lt;em&gt; в синем цвете, если он идет после элемента &lt;strong&gt;. Другие теги &lt;em&gt;, идущие не после тега &lt;strong&gt;, не будут иметь никакого эффекта этого правила.</a:t>
            </a:r>
            <a:endParaRPr lang="ru-ru" sz="2400"/>
          </a:p>
        </p:txBody>
      </p:sp>
      <p:pic>
        <p:nvPicPr>
          <p:cNvPr id="6" name="Рисунок 6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Xyg/s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SsAANANAADeSAAAqBg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7071995" y="2245360"/>
            <a:ext cx="4773295" cy="176276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Рисунок 8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nAGg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SsAAIwZAABtRwAAVS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7071995" y="4152900"/>
            <a:ext cx="4538980" cy="110299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Рисунок 9"/>
          <p:cNvPicPr>
            <a:picLocks noChangeAspect="1"/>
            <a:extLst>
              <a:ext uri="smNativeData">
                <pr:smNativeData xmlns:pr="smNativeData" val="SMDATA_15_Dim6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CxbYRt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XBYAAKokAACkNAAAKyc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3634740" y="5960110"/>
            <a:ext cx="4922520" cy="4070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first</dc:creator>
  <cp:keywords/>
  <dc:description/>
  <cp:lastModifiedBy>Computer</cp:lastModifiedBy>
  <cp:revision>0</cp:revision>
  <dcterms:created xsi:type="dcterms:W3CDTF">2017-10-27T16:10:31Z</dcterms:created>
  <dcterms:modified xsi:type="dcterms:W3CDTF">2020-05-12T04:41:50Z</dcterms:modified>
</cp:coreProperties>
</file>