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56" r:id="rId3"/>
    <p:sldId id="277" r:id="rId4"/>
    <p:sldId id="268" r:id="rId5"/>
    <p:sldId id="267" r:id="rId6"/>
    <p:sldId id="275" r:id="rId7"/>
    <p:sldId id="273" r:id="rId8"/>
    <p:sldId id="279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94660"/>
  </p:normalViewPr>
  <p:slideViewPr>
    <p:cSldViewPr snapToGrid="0">
      <p:cViewPr varScale="1">
        <p:scale>
          <a:sx n="60" d="100"/>
          <a:sy n="60" d="100"/>
        </p:scale>
        <p:origin x="278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05952-D39E-403A-A4F8-26AA7747A211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B624A-A287-412D-BBDE-E7A44B3546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356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B624A-A287-412D-BBDE-E7A44B3546F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774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B624A-A287-412D-BBDE-E7A44B3546F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774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B624A-A287-412D-BBDE-E7A44B3546F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71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711-9254-4772-A807-F9C95B2030E7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523581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r>
              <a:rPr lang="ru-RU" dirty="0" smtClean="0"/>
              <a:t>МОУ "Гимназия №31"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>
            <a:lvl1pPr>
              <a:defRPr sz="1600"/>
            </a:lvl1pPr>
          </a:lstStyle>
          <a:p>
            <a:fld id="{CB36D45D-42A6-4B03-B8C6-80C934B75B5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27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F9B5-B61D-49C9-B858-15B7CFD856A1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46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FFF-6A61-4B25-B1EF-53FD90DA99F5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91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F5134-D085-4FA6-8219-44DBCF09A62B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538911"/>
            <a:ext cx="2743200" cy="365125"/>
          </a:xfrm>
        </p:spPr>
        <p:txBody>
          <a:bodyPr/>
          <a:lstStyle>
            <a:lvl1pPr>
              <a:defRPr sz="1600"/>
            </a:lvl1pPr>
          </a:lstStyle>
          <a:p>
            <a:fld id="{CB36D45D-42A6-4B03-B8C6-80C934B75B5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34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2BE-B25C-4CD4-8E48-8FC02A0E8A10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968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FE49-0290-42C4-9602-0E9117424F2C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31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9E5F-30BF-466D-BC20-2AAB7DF92DD7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42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6C51-EF72-4C71-B6ED-25DEB6FDA819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57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2C1AE-B7E2-4B91-A799-B81BCA835E3F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0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D97F-02F3-4306-941D-4A8A7EDDACAF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77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A5CE3-708E-47B6-9745-0FFC6AE15F78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1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272DE-3A73-43A6-843D-26D75D6386A9}" type="datetime1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МОУ "Гимназия №31"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6D45D-42A6-4B03-B8C6-80C934B75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98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htm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003" y="160337"/>
            <a:ext cx="3812997" cy="4442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1757" y="5532437"/>
            <a:ext cx="6960243" cy="1325563"/>
          </a:xfrm>
        </p:spPr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chemeClr val="bg1">
                    <a:lumMod val="75000"/>
                  </a:schemeClr>
                </a:solidFill>
              </a:rPr>
              <a:t>&lt;</a:t>
            </a:r>
            <a:r>
              <a:rPr lang="ru-RU" sz="6600" dirty="0" smtClean="0">
                <a:solidFill>
                  <a:schemeClr val="bg1">
                    <a:lumMod val="75000"/>
                  </a:schemeClr>
                </a:solidFill>
              </a:rPr>
              <a:t>5</a:t>
            </a:r>
            <a:r>
              <a:rPr lang="en-US" sz="6600" dirty="0" smtClean="0">
                <a:solidFill>
                  <a:schemeClr val="bg1">
                    <a:lumMod val="75000"/>
                  </a:schemeClr>
                </a:solidFill>
              </a:rPr>
              <a:t>&gt;</a:t>
            </a:r>
            <a:r>
              <a:rPr lang="ru-RU" sz="66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6600" dirty="0" smtClean="0">
                <a:solidFill>
                  <a:schemeClr val="bg1">
                    <a:lumMod val="75000"/>
                  </a:schemeClr>
                </a:solidFill>
              </a:rPr>
              <a:t>CSS (Introduction)</a:t>
            </a:r>
            <a:endParaRPr lang="ru-RU" sz="66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098" name="Picture 2" descr="Картинки по запросу c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1243012"/>
            <a:ext cx="11351929" cy="302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88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1207" y="1337312"/>
            <a:ext cx="9144000" cy="3814218"/>
          </a:xfrm>
        </p:spPr>
        <p:txBody>
          <a:bodyPr>
            <a:noAutofit/>
          </a:bodyPr>
          <a:lstStyle/>
          <a:p>
            <a:pPr marL="742950" indent="-742950" algn="l">
              <a:lnSpc>
                <a:spcPct val="150000"/>
              </a:lnSpc>
              <a:buFont typeface="+mj-lt"/>
              <a:buAutoNum type="arabicPeriod"/>
            </a:pPr>
            <a:r>
              <a:rPr lang="ru-RU" sz="3600" dirty="0" smtClean="0"/>
              <a:t>Что такое </a:t>
            </a:r>
            <a:r>
              <a:rPr lang="en-US" sz="3600" dirty="0" smtClean="0"/>
              <a:t>CSS</a:t>
            </a:r>
            <a:endParaRPr lang="ru-RU" sz="3600" b="1" dirty="0" smtClean="0"/>
          </a:p>
          <a:p>
            <a:pPr marL="742950" indent="-742950" algn="l">
              <a:lnSpc>
                <a:spcPct val="150000"/>
              </a:lnSpc>
              <a:buFont typeface="+mj-lt"/>
              <a:buAutoNum type="arabicPeriod"/>
            </a:pPr>
            <a:r>
              <a:rPr lang="ru-RU" sz="3600" dirty="0" smtClean="0"/>
              <a:t>Способы подключения</a:t>
            </a:r>
            <a:endParaRPr lang="ru-RU" sz="3600" b="1" dirty="0" smtClean="0"/>
          </a:p>
          <a:p>
            <a:pPr marL="742950" indent="-742950" algn="l">
              <a:lnSpc>
                <a:spcPct val="150000"/>
              </a:lnSpc>
              <a:buFont typeface="+mj-lt"/>
              <a:buAutoNum type="arabicPeriod"/>
            </a:pPr>
            <a:r>
              <a:rPr lang="ru-RU" sz="3600" dirty="0" smtClean="0"/>
              <a:t>Синтаксис </a:t>
            </a:r>
            <a:endParaRPr lang="ru-RU" sz="3600" dirty="0" smtClean="0"/>
          </a:p>
          <a:p>
            <a:pPr marL="742950" indent="-742950" algn="l">
              <a:lnSpc>
                <a:spcPct val="150000"/>
              </a:lnSpc>
              <a:buFont typeface="+mj-lt"/>
              <a:buAutoNum type="arabicPeriod"/>
            </a:pPr>
            <a:r>
              <a:rPr lang="ru-RU" sz="3600" dirty="0" smtClean="0"/>
              <a:t>Интересные свойства</a:t>
            </a:r>
          </a:p>
          <a:p>
            <a:pPr marL="742950" indent="-742950" algn="l">
              <a:lnSpc>
                <a:spcPct val="150000"/>
              </a:lnSpc>
              <a:buFont typeface="+mj-lt"/>
              <a:buAutoNum type="arabicPeriod"/>
            </a:pPr>
            <a:r>
              <a:rPr lang="ru-RU" sz="3600" dirty="0" smtClean="0"/>
              <a:t>Кодирование цвета</a:t>
            </a:r>
            <a:endParaRPr lang="ru-RU" sz="3600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114800" y="-14574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План занятия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35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4415" y="0"/>
            <a:ext cx="10515600" cy="1325563"/>
          </a:xfrm>
        </p:spPr>
        <p:txBody>
          <a:bodyPr/>
          <a:lstStyle/>
          <a:p>
            <a:r>
              <a:rPr lang="en-US" dirty="0" smtClean="0"/>
              <a:t>1</a:t>
            </a:r>
            <a:r>
              <a:rPr lang="ru-RU" dirty="0" smtClean="0"/>
              <a:t> </a:t>
            </a:r>
            <a:r>
              <a:rPr lang="ru-RU" dirty="0" smtClean="0"/>
              <a:t>Что такое </a:t>
            </a:r>
            <a:r>
              <a:rPr lang="en-US" dirty="0" smtClean="0"/>
              <a:t>CSS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448800" y="6503742"/>
            <a:ext cx="2743200" cy="365125"/>
          </a:xfrm>
        </p:spPr>
        <p:txBody>
          <a:bodyPr/>
          <a:lstStyle/>
          <a:p>
            <a:fld id="{CB36D45D-42A6-4B03-B8C6-80C934B75B52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44415" y="1325563"/>
            <a:ext cx="114427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>
                <a:solidFill>
                  <a:srgbClr val="222222"/>
                </a:solidFill>
              </a:rPr>
              <a:t>CSS</a:t>
            </a:r>
            <a:r>
              <a:rPr lang="ru-RU" sz="2800" dirty="0">
                <a:solidFill>
                  <a:srgbClr val="222222"/>
                </a:solidFill>
              </a:rPr>
              <a:t> (/siːɛsɛs/ англ. </a:t>
            </a:r>
            <a:r>
              <a:rPr lang="ru-RU" sz="2800" dirty="0" err="1">
                <a:solidFill>
                  <a:srgbClr val="222222"/>
                </a:solidFill>
              </a:rPr>
              <a:t>Cascading</a:t>
            </a:r>
            <a:r>
              <a:rPr lang="ru-RU" sz="2800" dirty="0">
                <a:solidFill>
                  <a:srgbClr val="222222"/>
                </a:solidFill>
              </a:rPr>
              <a:t> </a:t>
            </a:r>
            <a:r>
              <a:rPr lang="ru-RU" sz="2800" dirty="0" err="1">
                <a:solidFill>
                  <a:srgbClr val="222222"/>
                </a:solidFill>
              </a:rPr>
              <a:t>Style</a:t>
            </a:r>
            <a:r>
              <a:rPr lang="ru-RU" sz="2800" dirty="0">
                <a:solidFill>
                  <a:srgbClr val="222222"/>
                </a:solidFill>
              </a:rPr>
              <a:t> </a:t>
            </a:r>
            <a:r>
              <a:rPr lang="ru-RU" sz="2800" dirty="0" err="1">
                <a:solidFill>
                  <a:srgbClr val="222222"/>
                </a:solidFill>
              </a:rPr>
              <a:t>Sheets</a:t>
            </a:r>
            <a:r>
              <a:rPr lang="ru-RU" sz="2800" dirty="0">
                <a:solidFill>
                  <a:srgbClr val="222222"/>
                </a:solidFill>
              </a:rPr>
              <a:t> — каскадные таблицы стилей) — формальный язык описания внешнего вида документа, написанного с использованием языка разметки.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44415" y="3859054"/>
            <a:ext cx="114427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>
                <a:solidFill>
                  <a:srgbClr val="222222"/>
                </a:solidFill>
              </a:rPr>
              <a:t>З</a:t>
            </a:r>
            <a:r>
              <a:rPr lang="ru-RU" sz="3600" b="1" dirty="0" smtClean="0">
                <a:solidFill>
                  <a:srgbClr val="222222"/>
                </a:solidFill>
              </a:rPr>
              <a:t>ачем</a:t>
            </a:r>
            <a:r>
              <a:rPr lang="en-US" sz="3600" b="1" dirty="0" smtClean="0">
                <a:solidFill>
                  <a:srgbClr val="222222"/>
                </a:solidFill>
              </a:rPr>
              <a:t>?</a:t>
            </a:r>
            <a:r>
              <a:rPr lang="ru-RU" sz="2800" dirty="0">
                <a:solidFill>
                  <a:srgbClr val="222222"/>
                </a:solidFill>
              </a:rPr>
              <a:t> </a:t>
            </a:r>
            <a:r>
              <a:rPr lang="ru-RU" sz="2800" dirty="0" smtClean="0">
                <a:solidFill>
                  <a:srgbClr val="222222"/>
                </a:solidFill>
              </a:rPr>
              <a:t>Разделить логику </a:t>
            </a:r>
            <a:r>
              <a:rPr lang="en-US" sz="2800" dirty="0" smtClean="0">
                <a:solidFill>
                  <a:srgbClr val="222222"/>
                </a:solidFill>
              </a:rPr>
              <a:t>(html) </a:t>
            </a:r>
            <a:r>
              <a:rPr lang="ru-RU" sz="2800" dirty="0" smtClean="0">
                <a:solidFill>
                  <a:srgbClr val="222222"/>
                </a:solidFill>
              </a:rPr>
              <a:t>от оформления сайта </a:t>
            </a:r>
            <a:r>
              <a:rPr lang="en-US" sz="2800" dirty="0" smtClean="0">
                <a:solidFill>
                  <a:srgbClr val="222222"/>
                </a:solidFill>
              </a:rPr>
              <a:t>(</a:t>
            </a:r>
            <a:r>
              <a:rPr lang="en-US" sz="2800" dirty="0" err="1" smtClean="0">
                <a:solidFill>
                  <a:srgbClr val="222222"/>
                </a:solidFill>
              </a:rPr>
              <a:t>css</a:t>
            </a:r>
            <a:r>
              <a:rPr lang="en-US" sz="2800" dirty="0" smtClean="0">
                <a:solidFill>
                  <a:srgbClr val="222222"/>
                </a:solidFill>
              </a:rPr>
              <a:t>). </a:t>
            </a:r>
            <a:r>
              <a:rPr lang="ru-RU" sz="2800" dirty="0" smtClean="0">
                <a:solidFill>
                  <a:srgbClr val="222222"/>
                </a:solidFill>
              </a:rPr>
              <a:t>Управлять внешним видом всего сайта путем изменения значения в одном файле.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0685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969" y="0"/>
            <a:ext cx="10515600" cy="1325563"/>
          </a:xfrm>
        </p:spPr>
        <p:txBody>
          <a:bodyPr/>
          <a:lstStyle/>
          <a:p>
            <a:r>
              <a:rPr lang="ru-RU" dirty="0" smtClean="0"/>
              <a:t>2 Способы подключения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05743" y="1148557"/>
            <a:ext cx="29672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ru-RU" sz="2800" dirty="0" smtClean="0"/>
              <a:t>Атрибут </a:t>
            </a:r>
            <a:r>
              <a:rPr lang="en-US" sz="2800" dirty="0" smtClean="0">
                <a:solidFill>
                  <a:srgbClr val="FF0000"/>
                </a:solidFill>
              </a:rPr>
              <a:t>style</a:t>
            </a:r>
            <a:endParaRPr lang="ru-RU" sz="2800" dirty="0" smtClean="0">
              <a:solidFill>
                <a:srgbClr val="FF0000"/>
              </a:solidFill>
            </a:endParaRPr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en-US" sz="2800" dirty="0" smtClean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9850" y="1325563"/>
            <a:ext cx="4954047" cy="33811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605743" y="2474120"/>
            <a:ext cx="548686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ru-RU" sz="2800" dirty="0" smtClean="0">
                <a:solidFill>
                  <a:prstClr val="black"/>
                </a:solidFill>
              </a:rPr>
              <a:t>2.   Тег </a:t>
            </a:r>
            <a:r>
              <a:rPr lang="en-US" sz="2800" dirty="0">
                <a:solidFill>
                  <a:srgbClr val="0070C0"/>
                </a:solidFill>
              </a:rPr>
              <a:t>&lt;style&gt;  </a:t>
            </a:r>
            <a:r>
              <a:rPr lang="ru-RU" sz="2800" dirty="0">
                <a:solidFill>
                  <a:prstClr val="black"/>
                </a:solidFill>
              </a:rPr>
              <a:t>в области </a:t>
            </a:r>
            <a:r>
              <a:rPr lang="en-US" sz="2800" dirty="0">
                <a:solidFill>
                  <a:srgbClr val="0070C0"/>
                </a:solidFill>
              </a:rPr>
              <a:t>&lt;head&gt;</a:t>
            </a:r>
          </a:p>
          <a:p>
            <a:pPr lvl="0"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</a:rPr>
              <a:t>       </a:t>
            </a:r>
            <a:r>
              <a:rPr lang="ru-RU" sz="2800" dirty="0">
                <a:solidFill>
                  <a:prstClr val="black"/>
                </a:solidFill>
              </a:rPr>
              <a:t>с указанием имени класса</a:t>
            </a:r>
          </a:p>
          <a:p>
            <a:pPr lvl="0" algn="just">
              <a:lnSpc>
                <a:spcPct val="150000"/>
              </a:lnSpc>
            </a:pPr>
            <a:r>
              <a:rPr lang="ru-RU" sz="2800" dirty="0">
                <a:solidFill>
                  <a:prstClr val="black"/>
                </a:solidFill>
              </a:rPr>
              <a:t>       (например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  <a:r>
              <a:rPr lang="en-US" sz="2400" b="1" dirty="0" err="1">
                <a:solidFill>
                  <a:prstClr val="black"/>
                </a:solidFill>
              </a:rPr>
              <a:t>some_name</a:t>
            </a:r>
            <a:r>
              <a:rPr lang="ru-RU" sz="2800" dirty="0">
                <a:solidFill>
                  <a:prstClr val="black"/>
                </a:solidFill>
              </a:rPr>
              <a:t>)</a:t>
            </a:r>
            <a:endParaRPr lang="en-US" sz="2800" dirty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</a:rPr>
              <a:t>        </a:t>
            </a:r>
            <a:r>
              <a:rPr lang="ru-RU" sz="2800" dirty="0">
                <a:solidFill>
                  <a:prstClr val="black"/>
                </a:solidFill>
              </a:rPr>
              <a:t>Далее имя класса указывается</a:t>
            </a:r>
            <a:endParaRPr lang="en-US" sz="2800" dirty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</a:rPr>
              <a:t>        </a:t>
            </a:r>
            <a:r>
              <a:rPr lang="ru-RU" sz="2800" dirty="0">
                <a:solidFill>
                  <a:prstClr val="black"/>
                </a:solidFill>
              </a:rPr>
              <a:t>в атрибуте </a:t>
            </a:r>
            <a:r>
              <a:rPr lang="en-US" sz="2800" dirty="0">
                <a:solidFill>
                  <a:srgbClr val="FF0000"/>
                </a:solidFill>
              </a:rPr>
              <a:t>class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9850" y="2533552"/>
            <a:ext cx="5572125" cy="3771900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638300" y="1003300"/>
            <a:ext cx="9055100" cy="553561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863600" y="800100"/>
            <a:ext cx="10172700" cy="56134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85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9585" y="0"/>
            <a:ext cx="10515600" cy="1325563"/>
          </a:xfrm>
        </p:spPr>
        <p:txBody>
          <a:bodyPr/>
          <a:lstStyle/>
          <a:p>
            <a:r>
              <a:rPr lang="ru-RU" dirty="0"/>
              <a:t>2</a:t>
            </a:r>
            <a:r>
              <a:rPr lang="ru-RU" dirty="0" smtClean="0"/>
              <a:t> Подключение из файла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65" y="1165646"/>
            <a:ext cx="4883701" cy="21562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2071" y="3025872"/>
            <a:ext cx="7321776" cy="288925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2691" y="359090"/>
            <a:ext cx="1811197" cy="1630077"/>
          </a:xfrm>
          <a:prstGeom prst="rect">
            <a:avLst/>
          </a:prstGeom>
        </p:spPr>
      </p:pic>
      <p:pic>
        <p:nvPicPr>
          <p:cNvPr id="1026" name="Picture 2" descr="Картинки по запросу like i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54" y="3808071"/>
            <a:ext cx="4415228" cy="220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like i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541" y="4826643"/>
            <a:ext cx="2232498" cy="1915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23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3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 Синтаксис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1108" y="2587966"/>
            <a:ext cx="5096647" cy="233127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47372" y="2430684"/>
            <a:ext cx="1944547" cy="47456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26126" y="4063625"/>
            <a:ext cx="2994593" cy="474562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766115" y="4093883"/>
            <a:ext cx="954199" cy="41404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832313" y="3335513"/>
            <a:ext cx="167121" cy="39009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4444678" y="1898248"/>
            <a:ext cx="1034753" cy="53243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989786" y="2967242"/>
            <a:ext cx="1224109" cy="41597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696519" y="4447367"/>
            <a:ext cx="1034753" cy="5609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951875" y="4544086"/>
            <a:ext cx="1034753" cy="532436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04505" y="1196866"/>
            <a:ext cx="27626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Имя класса (селектор), 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начинается с точки)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04987" y="2251898"/>
            <a:ext cx="22999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Точка с запятой</a:t>
            </a:r>
          </a:p>
          <a:p>
            <a:pPr algn="ctr"/>
            <a:r>
              <a:rPr lang="ru-RU" sz="2000" b="1" dirty="0" smtClean="0"/>
              <a:t>Отделяет свойства </a:t>
            </a:r>
          </a:p>
          <a:p>
            <a:pPr algn="ctr"/>
            <a:r>
              <a:rPr lang="ru-RU" sz="2000" b="1" dirty="0" smtClean="0"/>
              <a:t>друг от друга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772861" y="5094588"/>
            <a:ext cx="22733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Значение свойства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219962" y="5094588"/>
            <a:ext cx="1199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/>
                </a:solidFill>
              </a:rPr>
              <a:t>Свойство</a:t>
            </a:r>
            <a:endParaRPr lang="ru-RU" sz="2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08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8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 smtClean="0"/>
              <a:t>4</a:t>
            </a:r>
            <a:r>
              <a:rPr lang="ru-RU" dirty="0" smtClean="0"/>
              <a:t> </a:t>
            </a:r>
            <a:r>
              <a:rPr lang="ru-RU" dirty="0" smtClean="0"/>
              <a:t>Интересные свойства</a:t>
            </a:r>
            <a:endParaRPr lang="ru-RU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62628" y="1090411"/>
            <a:ext cx="105742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text-align </a:t>
            </a:r>
            <a:r>
              <a:rPr lang="en-US" sz="2000" dirty="0" smtClean="0"/>
              <a:t>– </a:t>
            </a:r>
            <a:r>
              <a:rPr lang="ru-RU" sz="2000" dirty="0" smtClean="0"/>
              <a:t>выравнивание текста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>
                <a:solidFill>
                  <a:srgbClr val="FF0000"/>
                </a:solidFill>
              </a:rPr>
              <a:t>font-style (size, family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– стиль (размер, семейство </a:t>
            </a:r>
            <a:r>
              <a:rPr lang="en-US" sz="2000" dirty="0" smtClean="0"/>
              <a:t>/Arial,</a:t>
            </a:r>
            <a:r>
              <a:rPr lang="ru-RU" sz="2000" dirty="0" smtClean="0"/>
              <a:t> например</a:t>
            </a:r>
            <a:r>
              <a:rPr lang="en-US" sz="2000" dirty="0" smtClean="0"/>
              <a:t>/</a:t>
            </a:r>
            <a:r>
              <a:rPr lang="ru-RU" sz="2000" dirty="0" smtClean="0"/>
              <a:t>) шрифта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color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– цвет текста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padding</a:t>
            </a:r>
            <a:r>
              <a:rPr lang="ru-RU" sz="2000" dirty="0" smtClean="0">
                <a:solidFill>
                  <a:srgbClr val="FF0000"/>
                </a:solidFill>
              </a:rPr>
              <a:t> (</a:t>
            </a:r>
            <a:r>
              <a:rPr lang="en-US" sz="2000" dirty="0" smtClean="0">
                <a:solidFill>
                  <a:srgbClr val="FF0000"/>
                </a:solidFill>
              </a:rPr>
              <a:t>-right, -left, -top, -bottom</a:t>
            </a:r>
            <a:r>
              <a:rPr lang="ru-RU" sz="2000" dirty="0" smtClean="0">
                <a:solidFill>
                  <a:srgbClr val="FF0000"/>
                </a:solidFill>
              </a:rPr>
              <a:t>) </a:t>
            </a:r>
            <a:r>
              <a:rPr lang="ru-RU" sz="2000" dirty="0" smtClean="0"/>
              <a:t>– отступ от края блок до содержимого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m</a:t>
            </a:r>
            <a:r>
              <a:rPr lang="en-US" sz="2000" dirty="0" smtClean="0">
                <a:solidFill>
                  <a:srgbClr val="FF0000"/>
                </a:solidFill>
              </a:rPr>
              <a:t>argin </a:t>
            </a:r>
            <a:r>
              <a:rPr lang="ru-RU" sz="2000" dirty="0">
                <a:solidFill>
                  <a:srgbClr val="FF0000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-right, -left, -top, -bottom</a:t>
            </a:r>
            <a:r>
              <a:rPr lang="ru-RU" sz="2000" dirty="0">
                <a:solidFill>
                  <a:srgbClr val="FF0000"/>
                </a:solidFill>
              </a:rPr>
              <a:t>) </a:t>
            </a:r>
            <a:r>
              <a:rPr lang="ru-RU" sz="2000" dirty="0" smtClean="0"/>
              <a:t>– отступ от соседних блоков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border-color (style, width, radius) </a:t>
            </a:r>
            <a:r>
              <a:rPr lang="en-US" sz="2000" dirty="0" smtClean="0"/>
              <a:t>–</a:t>
            </a:r>
            <a:r>
              <a:rPr lang="ru-RU" sz="2000" dirty="0" smtClean="0"/>
              <a:t> цвет (стиль, ширина, скругленные углы)</a:t>
            </a:r>
            <a:r>
              <a:rPr lang="en-US" sz="2000" dirty="0" smtClean="0"/>
              <a:t> </a:t>
            </a:r>
            <a:r>
              <a:rPr lang="ru-RU" sz="2000" dirty="0" smtClean="0"/>
              <a:t>границы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background-color (image)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– цвет фона (картинка на фоне)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box-shadow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– тень от блока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text-shadow </a:t>
            </a:r>
            <a:r>
              <a:rPr lang="en-US" sz="2000" dirty="0" smtClean="0"/>
              <a:t>– </a:t>
            </a:r>
            <a:r>
              <a:rPr lang="ru-RU" sz="2000" dirty="0" smtClean="0"/>
              <a:t>тень от текста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85108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 smtClean="0"/>
              <a:t>5 Кодирование цвета</a:t>
            </a:r>
            <a:endParaRPr lang="ru-RU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2050" name="Picture 2" descr="Картинки по запросу палитра 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184" y="2483009"/>
            <a:ext cx="3632107" cy="346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8200" y="3820157"/>
            <a:ext cx="35534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1500" dirty="0" smtClean="0"/>
              <a:t>#</a:t>
            </a:r>
            <a:r>
              <a:rPr lang="en-US" sz="4000" b="1" spc="1500" dirty="0" smtClean="0">
                <a:solidFill>
                  <a:srgbClr val="FF0000"/>
                </a:solidFill>
              </a:rPr>
              <a:t>78</a:t>
            </a:r>
            <a:r>
              <a:rPr lang="en-US" sz="4000" b="1" spc="1500" dirty="0" smtClean="0">
                <a:solidFill>
                  <a:schemeClr val="accent6"/>
                </a:solidFill>
              </a:rPr>
              <a:t>C5</a:t>
            </a:r>
            <a:r>
              <a:rPr lang="en-US" sz="4000" b="1" spc="1500" dirty="0" smtClean="0">
                <a:solidFill>
                  <a:srgbClr val="0070C0"/>
                </a:solidFill>
              </a:rPr>
              <a:t>BD</a:t>
            </a:r>
            <a:endParaRPr lang="ru-RU" sz="4000" b="1" spc="15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859" y="991488"/>
            <a:ext cx="118554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rgbClr val="000000"/>
                </a:solidFill>
              </a:rPr>
              <a:t>В результате смешения </a:t>
            </a:r>
            <a:r>
              <a:rPr lang="ru-RU" sz="2800" b="1" dirty="0" smtClean="0">
                <a:solidFill>
                  <a:srgbClr val="FF0000"/>
                </a:solidFill>
              </a:rPr>
              <a:t>красного</a:t>
            </a:r>
            <a:r>
              <a:rPr lang="ru-RU" sz="2800" dirty="0" smtClean="0">
                <a:solidFill>
                  <a:srgbClr val="000000"/>
                </a:solidFill>
              </a:rPr>
              <a:t>, </a:t>
            </a:r>
            <a:r>
              <a:rPr lang="ru-RU" sz="2800" b="1" dirty="0" smtClean="0">
                <a:solidFill>
                  <a:schemeClr val="accent6"/>
                </a:solidFill>
              </a:rPr>
              <a:t>зеленого</a:t>
            </a:r>
            <a:r>
              <a:rPr lang="ru-RU" sz="2800" dirty="0" smtClean="0">
                <a:solidFill>
                  <a:srgbClr val="000000"/>
                </a:solidFill>
              </a:rPr>
              <a:t> и </a:t>
            </a:r>
            <a:r>
              <a:rPr lang="ru-RU" sz="2800" b="1" dirty="0" smtClean="0">
                <a:solidFill>
                  <a:srgbClr val="0070C0"/>
                </a:solidFill>
              </a:rPr>
              <a:t>синего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>
                <a:solidFill>
                  <a:srgbClr val="000000"/>
                </a:solidFill>
              </a:rPr>
              <a:t>цветов в определенных пропорциях и получаются все остальные цвета - количеством </a:t>
            </a:r>
            <a:r>
              <a:rPr lang="ru-RU" sz="2400" i="1" dirty="0">
                <a:solidFill>
                  <a:srgbClr val="000000"/>
                </a:solidFill>
              </a:rPr>
              <a:t>16777216</a:t>
            </a:r>
            <a:endParaRPr lang="ru-RU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884" y="2547460"/>
            <a:ext cx="6782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/>
              <a:t>Цвета кодируются значениями от 0 до 255</a:t>
            </a:r>
            <a:r>
              <a:rPr lang="en-US" sz="2400" dirty="0" smtClean="0"/>
              <a:t>, </a:t>
            </a:r>
            <a:r>
              <a:rPr lang="ru-RU" sz="2400" dirty="0" smtClean="0"/>
              <a:t>их принято записывать в шестнадцатеричном виде</a:t>
            </a:r>
            <a:r>
              <a:rPr lang="en-US" sz="2400" dirty="0" smtClean="0"/>
              <a:t>: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1884" y="4866619"/>
            <a:ext cx="526648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Либо в десятичном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endParaRPr lang="en-US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4000" b="1" spc="500" dirty="0" smtClean="0"/>
              <a:t>rgb(</a:t>
            </a:r>
            <a:r>
              <a:rPr lang="en-US" sz="4000" b="1" spc="500" dirty="0" smtClean="0">
                <a:solidFill>
                  <a:srgbClr val="FF0000"/>
                </a:solidFill>
              </a:rPr>
              <a:t>120</a:t>
            </a:r>
            <a:r>
              <a:rPr lang="en-US" sz="4000" b="1" spc="500" dirty="0" smtClean="0"/>
              <a:t>, </a:t>
            </a:r>
            <a:r>
              <a:rPr lang="en-US" sz="4000" b="1" spc="500" dirty="0" smtClean="0">
                <a:solidFill>
                  <a:schemeClr val="accent6"/>
                </a:solidFill>
              </a:rPr>
              <a:t>197</a:t>
            </a:r>
            <a:r>
              <a:rPr lang="en-US" sz="4000" b="1" spc="500" dirty="0" smtClean="0"/>
              <a:t>, </a:t>
            </a:r>
            <a:r>
              <a:rPr lang="en-US" sz="4000" b="1" spc="500" dirty="0" smtClean="0">
                <a:solidFill>
                  <a:schemeClr val="accent1"/>
                </a:solidFill>
              </a:rPr>
              <a:t>189</a:t>
            </a:r>
            <a:r>
              <a:rPr lang="en-US" sz="4000" b="1" spc="500" dirty="0" smtClean="0"/>
              <a:t>)</a:t>
            </a:r>
            <a:endParaRPr lang="ru-RU" sz="4000" b="1" spc="5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3815" y="3986082"/>
            <a:ext cx="455624" cy="38145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0553" y="5631339"/>
            <a:ext cx="455624" cy="38145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589193" y="5655989"/>
            <a:ext cx="457747" cy="36799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589192" y="6244555"/>
            <a:ext cx="457747" cy="3679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255364" y="5616781"/>
            <a:ext cx="152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#000000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255364" y="6213274"/>
            <a:ext cx="152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#FFFFFF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71537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 animBg="1"/>
      <p:bldP spid="13" grpId="0" animBg="1"/>
      <p:bldP spid="12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Благодарю за внимание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D45D-42A6-4B03-B8C6-80C934B75B52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122" name="AutoShape 2" descr="Картинки по запросу htm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AutoShape 4" descr="Картинки по запросу htm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 descr="Картинки по запросу c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987" y="2238374"/>
            <a:ext cx="2740025" cy="274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6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268</Words>
  <Application>Microsoft Office PowerPoint</Application>
  <PresentationFormat>Широкоэкранный</PresentationFormat>
  <Paragraphs>57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&lt;5&gt; CSS (Introduction)</vt:lpstr>
      <vt:lpstr>Презентация PowerPoint</vt:lpstr>
      <vt:lpstr>1 Что такое CSS</vt:lpstr>
      <vt:lpstr>2 Способы подключения</vt:lpstr>
      <vt:lpstr>2 Подключение из файла</vt:lpstr>
      <vt:lpstr>3 Синтаксис</vt:lpstr>
      <vt:lpstr>4 Интересные свойства</vt:lpstr>
      <vt:lpstr>5 Кодирование цвета</vt:lpstr>
      <vt:lpstr>Благодарю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first</dc:creator>
  <cp:lastModifiedBy>first</cp:lastModifiedBy>
  <cp:revision>97</cp:revision>
  <dcterms:created xsi:type="dcterms:W3CDTF">2017-10-27T16:10:31Z</dcterms:created>
  <dcterms:modified xsi:type="dcterms:W3CDTF">2017-11-27T16:02:33Z</dcterms:modified>
</cp:coreProperties>
</file>