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  <p:sldMasterId id="2147483689" r:id="rId2"/>
  </p:sldMasterIdLst>
  <p:notesMasterIdLst>
    <p:notesMasterId r:id="rId18"/>
  </p:notesMasterIdLst>
  <p:sldIdLst>
    <p:sldId id="256" r:id="rId3"/>
    <p:sldId id="257" r:id="rId4"/>
    <p:sldId id="258" r:id="rId5"/>
    <p:sldId id="279" r:id="rId6"/>
    <p:sldId id="292" r:id="rId7"/>
    <p:sldId id="293" r:id="rId8"/>
    <p:sldId id="296" r:id="rId9"/>
    <p:sldId id="295" r:id="rId10"/>
    <p:sldId id="299" r:id="rId11"/>
    <p:sldId id="300" r:id="rId12"/>
    <p:sldId id="294" r:id="rId13"/>
    <p:sldId id="301" r:id="rId14"/>
    <p:sldId id="260" r:id="rId15"/>
    <p:sldId id="29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rst" initials="f" lastIdx="1" clrIdx="0">
    <p:extLst>
      <p:ext uri="{19B8F6BF-5375-455C-9EA6-DF929625EA0E}">
        <p15:presenceInfo xmlns:p15="http://schemas.microsoft.com/office/powerpoint/2012/main" userId="fir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73B973"/>
    <a:srgbClr val="F9F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8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C3F8C-91D6-42A2-833D-1EABB494CEDB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A6196-0A53-4077-9272-DB0EC50F1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367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F164-7095-4578-820C-77CCE3C2F21F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1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E212-3CB1-4E3B-90B8-9C46E449FC34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63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B24B-91EB-4048-AC1E-D2807521610F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971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71C8-F44E-4960-A676-B6A11DAAC9FD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797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184D-A8B4-4EE3-AA97-7E37972B6F68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963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77C6-88F7-4260-BF63-FF17C9E4A74D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05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C778-6A0F-405C-846F-328357CE5229}" type="datetime1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339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8C-9253-472E-81FB-8E1CDB1828CF}" type="datetime1">
              <a:rPr lang="ru-RU" smtClean="0"/>
              <a:t>19.02.2020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390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A369-1364-40E8-88CA-563636A7C2B4}" type="datetime1">
              <a:rPr lang="ru-RU" smtClean="0"/>
              <a:t>19.02.2020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605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E7DB-0FDC-40BB-B9B1-35C334A318AA}" type="datetime1">
              <a:rPr lang="ru-RU" smtClean="0"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355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10D9-8EDC-47D7-94CA-B67BB158AB53}" type="datetime1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6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682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C45A-841C-4AF7-898E-6ED1BEA681F8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indent="0">
              <a:buFont typeface="+mj-lt"/>
              <a:buNone/>
              <a:defRPr/>
            </a:lvl1pPr>
          </a:lstStyle>
          <a:p>
            <a:fld id="{7C373755-68AB-4937-85B2-BCD6C59A786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SmartArt 9"/>
          <p:cNvSpPr>
            <a:spLocks noGrp="1"/>
          </p:cNvSpPr>
          <p:nvPr>
            <p:ph type="dgm" sz="quarter" idx="13"/>
          </p:nvPr>
        </p:nvSpPr>
        <p:spPr>
          <a:xfrm>
            <a:off x="0" y="1577975"/>
            <a:ext cx="12192000" cy="247650"/>
          </a:xfrm>
        </p:spPr>
        <p:txBody>
          <a:bodyPr/>
          <a:lstStyle/>
          <a:p>
            <a:endParaRPr lang="ru-RU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0" y="100034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46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B0AD-CA6C-45E5-9DE7-3D4C5DF00798}" type="datetime1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3669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69FE-551A-4EEB-958A-92AAFE77A3AD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785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294C-FB04-4440-8088-2E271881A804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8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CD4B-80AE-4126-A869-7112580C8CC0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76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1982-A8C4-40EC-A09A-4DF516D0D0CB}" type="datetime1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844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99A-B2F5-43E7-9F0C-EE124EF983B2}" type="datetime1">
              <a:rPr lang="ru-RU" smtClean="0"/>
              <a:t>19.02.2020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60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6DC1-1878-4A70-83C9-CF90D4ABB04B}" type="datetime1">
              <a:rPr lang="ru-RU" smtClean="0"/>
              <a:t>19.02.2020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6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2BC3-DDD9-4664-9CD8-86B8A9ABCA0C}" type="datetime1">
              <a:rPr lang="ru-RU" smtClean="0"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41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E6E75-924C-4709-BDDF-60057B8E2C9B}" type="datetime1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5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C3245-66E2-43D5-AD61-9E0A9AB48683}" type="datetime1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59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E359A-91BB-41D0-A2ED-B2DC90C974A8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34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39AD1-67C5-41E2-9939-3A005F225E9F}" type="datetime1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85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D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dirty="0" smtClean="0"/>
              <a:t> VI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OOP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481545" y="5975075"/>
            <a:ext cx="4347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&amp; Polymorphism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99" y="27261"/>
            <a:ext cx="11043921" cy="87682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virtual</a:t>
            </a:r>
            <a:r>
              <a:rPr lang="en-US" dirty="0" smtClean="0"/>
              <a:t> / </a:t>
            </a:r>
            <a:r>
              <a:rPr lang="en-US" dirty="0" smtClean="0">
                <a:solidFill>
                  <a:srgbClr val="0000FF"/>
                </a:solidFill>
              </a:rPr>
              <a:t>override</a:t>
            </a:r>
            <a:r>
              <a:rPr lang="en-US" dirty="0" smtClean="0"/>
              <a:t> Keywords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2534" y="64477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94503" y="2840647"/>
            <a:ext cx="1094672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Animal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67024" y="1707031"/>
            <a:ext cx="64962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/>
              <a:t>Bat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369625" y="1707032"/>
            <a:ext cx="1032339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Rabbit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970133" y="5224793"/>
            <a:ext cx="341663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Rabbit </a:t>
            </a:r>
            <a:r>
              <a:rPr lang="en-US" sz="1600" dirty="0" err="1" smtClean="0">
                <a:latin typeface="Consolas" panose="020B0609020204030204" pitchFamily="49" charset="0"/>
              </a:rPr>
              <a:t>rabbit</a:t>
            </a:r>
            <a:r>
              <a:rPr lang="en-US" sz="1600" dirty="0" smtClean="0">
                <a:latin typeface="Consolas" panose="020B0609020204030204" pitchFamily="49" charset="0"/>
              </a:rPr>
              <a:t> =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Rabbit</a:t>
            </a:r>
            <a:r>
              <a:rPr lang="en-US" sz="1600" dirty="0" smtClean="0">
                <a:latin typeface="Consolas" panose="020B0609020204030204" pitchFamily="49" charset="0"/>
              </a:rPr>
              <a:t>()</a:t>
            </a:r>
            <a:endParaRPr lang="ru-RU" sz="1600" dirty="0">
              <a:latin typeface="Consolas" panose="020B06090202040302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6015" y="5224793"/>
            <a:ext cx="230911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Bat </a:t>
            </a:r>
            <a:r>
              <a:rPr lang="en-US" sz="1600" dirty="0" err="1" smtClean="0">
                <a:latin typeface="Consolas" panose="020B0609020204030204" pitchFamily="49" charset="0"/>
              </a:rPr>
              <a:t>bat</a:t>
            </a:r>
            <a:r>
              <a:rPr lang="en-US" sz="1600" dirty="0" smtClean="0">
                <a:latin typeface="Consolas" panose="020B0609020204030204" pitchFamily="49" charset="0"/>
              </a:rPr>
              <a:t> =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Bat</a:t>
            </a:r>
            <a:r>
              <a:rPr lang="en-US" sz="1600" dirty="0" smtClean="0">
                <a:latin typeface="Consolas" panose="020B0609020204030204" pitchFamily="49" charset="0"/>
              </a:rPr>
              <a:t>()</a:t>
            </a:r>
            <a:endParaRPr lang="ru-RU" sz="1600" dirty="0">
              <a:latin typeface="Consolas" panose="020B06090202040302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29117" y="5224793"/>
            <a:ext cx="274238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Animal </a:t>
            </a:r>
            <a:r>
              <a:rPr lang="en-US" sz="1600" dirty="0" err="1" smtClean="0">
                <a:latin typeface="Consolas" panose="020B0609020204030204" pitchFamily="49" charset="0"/>
              </a:rPr>
              <a:t>anim</a:t>
            </a:r>
            <a:r>
              <a:rPr lang="en-US" sz="1600" dirty="0" smtClean="0">
                <a:latin typeface="Consolas" panose="020B0609020204030204" pitchFamily="49" charset="0"/>
              </a:rPr>
              <a:t> =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Bat</a:t>
            </a:r>
            <a:r>
              <a:rPr lang="en-US" sz="1600" dirty="0" smtClean="0">
                <a:latin typeface="Consolas" panose="020B0609020204030204" pitchFamily="49" charset="0"/>
              </a:rPr>
              <a:t>()</a:t>
            </a:r>
            <a:endParaRPr lang="ru-RU" sz="1600" dirty="0">
              <a:latin typeface="Consolas" panose="020B0609020204030204" pitchFamily="49" charset="0"/>
            </a:endParaRPr>
          </a:p>
        </p:txBody>
      </p:sp>
      <p:cxnSp>
        <p:nvCxnSpPr>
          <p:cNvPr id="7" name="Соединительная линия уступом 6"/>
          <p:cNvCxnSpPr>
            <a:stCxn id="8" idx="0"/>
            <a:endCxn id="18" idx="2"/>
          </p:cNvCxnSpPr>
          <p:nvPr/>
        </p:nvCxnSpPr>
        <p:spPr>
          <a:xfrm rot="5400000" flipH="1" flipV="1">
            <a:off x="3827842" y="1782694"/>
            <a:ext cx="671950" cy="1443956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8" idx="0"/>
            <a:endCxn id="17" idx="2"/>
          </p:cNvCxnSpPr>
          <p:nvPr/>
        </p:nvCxnSpPr>
        <p:spPr>
          <a:xfrm rot="16200000" flipV="1">
            <a:off x="2280863" y="1679670"/>
            <a:ext cx="671951" cy="1650003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739" y="2691564"/>
            <a:ext cx="775505" cy="77550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77" y="1531514"/>
            <a:ext cx="812698" cy="81269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4106043" y="2455926"/>
            <a:ext cx="1071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endParaRPr lang="ru-RU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244" y="1516325"/>
            <a:ext cx="775505" cy="775505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5181295" y="1205846"/>
            <a:ext cx="1577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  <a:latin typeface="Consolas" panose="020B0609020204030204" pitchFamily="49" charset="0"/>
              </a:rPr>
              <a:t>унаследован</a:t>
            </a:r>
            <a:endParaRPr lang="ru-RU" dirty="0"/>
          </a:p>
        </p:txBody>
      </p:sp>
      <p:cxnSp>
        <p:nvCxnSpPr>
          <p:cNvPr id="20" name="Прямая со стрелкой 19"/>
          <p:cNvCxnSpPr>
            <a:stCxn id="24" idx="0"/>
            <a:endCxn id="14" idx="2"/>
          </p:cNvCxnSpPr>
          <p:nvPr/>
        </p:nvCxnSpPr>
        <p:spPr>
          <a:xfrm flipH="1" flipV="1">
            <a:off x="1014226" y="2344212"/>
            <a:ext cx="406349" cy="28805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6" idx="0"/>
            <a:endCxn id="14" idx="2"/>
          </p:cNvCxnSpPr>
          <p:nvPr/>
        </p:nvCxnSpPr>
        <p:spPr>
          <a:xfrm flipH="1" flipV="1">
            <a:off x="1014226" y="2344212"/>
            <a:ext cx="3186081" cy="28805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9" idx="0"/>
            <a:endCxn id="33" idx="2"/>
          </p:cNvCxnSpPr>
          <p:nvPr/>
        </p:nvCxnSpPr>
        <p:spPr>
          <a:xfrm flipH="1" flipV="1">
            <a:off x="6035508" y="2340853"/>
            <a:ext cx="1642942" cy="28839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33" idx="2"/>
            <a:endCxn id="13" idx="3"/>
          </p:cNvCxnSpPr>
          <p:nvPr/>
        </p:nvCxnSpPr>
        <p:spPr>
          <a:xfrm flipH="1">
            <a:off x="4932244" y="2340853"/>
            <a:ext cx="1103264" cy="7384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512088" y="1554469"/>
            <a:ext cx="1046840" cy="786384"/>
          </a:xfrm>
          <a:prstGeom prst="rect">
            <a:avLst/>
          </a:prstGeom>
          <a:solidFill>
            <a:schemeClr val="bg1">
              <a:lumMod val="6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185222" y="1415509"/>
            <a:ext cx="46761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override</a:t>
            </a:r>
            <a:r>
              <a:rPr lang="en-US" sz="2400" dirty="0" smtClean="0"/>
              <a:t> </a:t>
            </a:r>
            <a:r>
              <a:rPr lang="ru-RU" sz="2400" dirty="0" smtClean="0"/>
              <a:t>указывает, </a:t>
            </a:r>
            <a:r>
              <a:rPr lang="ru-RU" sz="2400" dirty="0"/>
              <a:t>что </a:t>
            </a:r>
            <a:r>
              <a:rPr lang="ru-RU" sz="2400" dirty="0" smtClean="0"/>
              <a:t>метод</a:t>
            </a:r>
            <a:r>
              <a:rPr lang="en-US" sz="2400" dirty="0" smtClean="0"/>
              <a:t> </a:t>
            </a:r>
            <a:r>
              <a:rPr lang="ru-RU" sz="2400" dirty="0" smtClean="0"/>
              <a:t>перезаписывает базовый виртуальный метод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185222" y="2844112"/>
            <a:ext cx="46026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вызывается метод того типа, который использовался при создании объекта, а не в котором лежит переменная </a:t>
            </a:r>
            <a:endParaRPr lang="ru-RU" sz="2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78662" y="1230843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override</a:t>
            </a:r>
            <a:endParaRPr lang="ru-RU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136114" y="5959898"/>
            <a:ext cx="3542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это и есть полиморфизм!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9671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19" grpId="0" animBg="1"/>
      <p:bldP spid="24" grpId="0" animBg="1"/>
      <p:bldP spid="26" grpId="0" animBg="1"/>
      <p:bldP spid="15" grpId="0"/>
      <p:bldP spid="22" grpId="0"/>
      <p:bldP spid="33" grpId="0" animBg="1"/>
      <p:bldP spid="38" grpId="0"/>
      <p:bldP spid="39" grpId="0"/>
      <p:bldP spid="27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920" y="71121"/>
            <a:ext cx="6172200" cy="876822"/>
          </a:xfrm>
        </p:spPr>
        <p:txBody>
          <a:bodyPr>
            <a:normAutofit/>
          </a:bodyPr>
          <a:lstStyle/>
          <a:p>
            <a:r>
              <a:rPr lang="en-US" dirty="0" smtClean="0"/>
              <a:t>Polymorphism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79193" y="636618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649" y="1688639"/>
            <a:ext cx="60732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dirty="0"/>
              <a:t>Полиморфизм в языках программирования и теории типов — способность функции обрабатывать данные разных типов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7649" y="1119538"/>
            <a:ext cx="65482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/>
              <a:t>Полиморфизм — одна из трех основных парадигм </a:t>
            </a:r>
            <a:r>
              <a:rPr lang="ru-RU" sz="2000" dirty="0" smtClean="0"/>
              <a:t>ООП 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6312" y="2857681"/>
            <a:ext cx="60732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dirty="0" smtClean="0"/>
              <a:t>Достигается виртуальными вызовами методов 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89955" y="1473481"/>
            <a:ext cx="481780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SeeAllAnimals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anim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foreach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item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anim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item.See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{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"house"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"tree"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});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89955" y="3350918"/>
            <a:ext cx="45941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animals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             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Rabbit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(),</a:t>
            </a:r>
            <a:endParaRPr lang="ru-RU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Bat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(),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  };</a:t>
            </a:r>
          </a:p>
          <a:p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SeeAllAnimals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(animals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6312" y="3411170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dirty="0"/>
              <a:t>Виртуальные методы</a:t>
            </a:r>
            <a:r>
              <a:rPr lang="en-US" sz="2000" dirty="0"/>
              <a:t> </a:t>
            </a:r>
            <a:r>
              <a:rPr lang="ru-RU" sz="2000" dirty="0"/>
              <a:t>в базовом классе помечаются</a:t>
            </a:r>
            <a:r>
              <a:rPr lang="en-US" sz="2000" dirty="0"/>
              <a:t>:</a:t>
            </a:r>
            <a:endParaRPr lang="ru-RU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либо </a:t>
            </a:r>
            <a:r>
              <a:rPr lang="ru-RU" sz="2000" dirty="0"/>
              <a:t>словом </a:t>
            </a:r>
            <a:r>
              <a:rPr lang="en-US" sz="2000" dirty="0">
                <a:solidFill>
                  <a:srgbClr val="0000FF"/>
                </a:solidFill>
              </a:rPr>
              <a:t>virtual</a:t>
            </a:r>
            <a:r>
              <a:rPr lang="en-US" sz="2000" dirty="0"/>
              <a:t> (</a:t>
            </a:r>
            <a:r>
              <a:rPr lang="ru-RU" sz="2000" dirty="0"/>
              <a:t>если существует одинаковая реализация</a:t>
            </a:r>
            <a:r>
              <a:rPr lang="en-US" sz="2000" dirty="0"/>
              <a:t> </a:t>
            </a:r>
            <a:r>
              <a:rPr lang="ru-RU" sz="2000" dirty="0"/>
              <a:t>для большинства производных классов</a:t>
            </a:r>
            <a:r>
              <a:rPr lang="en-US" sz="2000" dirty="0"/>
              <a:t>)</a:t>
            </a:r>
            <a:endParaRPr lang="ru-RU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либо </a:t>
            </a:r>
            <a:r>
              <a:rPr lang="en-US" sz="2000" dirty="0">
                <a:solidFill>
                  <a:srgbClr val="0000FF"/>
                </a:solidFill>
              </a:rPr>
              <a:t>abstract</a:t>
            </a:r>
            <a:r>
              <a:rPr lang="ru-RU" sz="2000" dirty="0"/>
              <a:t> (если у каждого производного класса своя реализация данного метода)</a:t>
            </a:r>
            <a:r>
              <a:rPr lang="en-US" sz="2000" dirty="0" smtClean="0"/>
              <a:t>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0772" y="5534701"/>
            <a:ext cx="2447925" cy="6381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479" y="5424742"/>
            <a:ext cx="941441" cy="94144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94667" y="5656921"/>
            <a:ext cx="60618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dirty="0"/>
              <a:t>В</a:t>
            </a:r>
            <a:r>
              <a:rPr lang="ru-RU" sz="2000" dirty="0" smtClean="0"/>
              <a:t> </a:t>
            </a:r>
            <a:r>
              <a:rPr lang="ru-RU" sz="2000" dirty="0"/>
              <a:t>производном </a:t>
            </a:r>
            <a:r>
              <a:rPr lang="ru-RU" sz="2000" dirty="0" smtClean="0"/>
              <a:t>классе виртуальные методы перезаписываются </a:t>
            </a:r>
            <a:r>
              <a:rPr lang="en-US" sz="2000" dirty="0">
                <a:solidFill>
                  <a:srgbClr val="0000FF"/>
                </a:solidFill>
              </a:rPr>
              <a:t>override</a:t>
            </a:r>
            <a:endParaRPr lang="ru-RU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1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99" y="27261"/>
            <a:ext cx="7462685" cy="87682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new</a:t>
            </a:r>
            <a:r>
              <a:rPr lang="en-US" b="1" dirty="0" smtClean="0"/>
              <a:t> </a:t>
            </a:r>
            <a:r>
              <a:rPr lang="ru-RU" b="1" dirty="0" smtClean="0"/>
              <a:t>для виртуальных методов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2534" y="64477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12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056671" y="1215520"/>
            <a:ext cx="0" cy="52322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8852" y="2850166"/>
            <a:ext cx="2362200" cy="64770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176981" y="4686992"/>
            <a:ext cx="554750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BatMan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Bat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See(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surroundings)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ru-RU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ru-RU" sz="1600" dirty="0">
                <a:solidFill>
                  <a:srgbClr val="008000"/>
                </a:solidFill>
                <a:latin typeface="Consolas" panose="020B0609020204030204" pitchFamily="49" charset="0"/>
              </a:rPr>
              <a:t>Следить за правопорядком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"Follow the rule of law"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263149" y="1215520"/>
            <a:ext cx="56732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BatMan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batMan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BatMan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batMan.See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batMan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).See(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batMan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).See(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2736" y="1062499"/>
            <a:ext cx="567321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See(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surroundings)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"Form a VISIBLE image"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6981" y="2850166"/>
            <a:ext cx="58796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Bat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Animal</a:t>
            </a:r>
            <a:endParaRPr lang="ru-RU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override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See(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surroundings)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"Form an ULTRASONIC image"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88852" y="5280672"/>
            <a:ext cx="4480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dirty="0"/>
              <a:t>М</a:t>
            </a:r>
            <a:r>
              <a:rPr lang="ru-RU" sz="2000" dirty="0" smtClean="0"/>
              <a:t>ожно начать новую цепочку виртуальных вызовов </a:t>
            </a:r>
            <a:r>
              <a:rPr lang="en-US" sz="2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endParaRPr lang="ru-RU" sz="2000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88852" y="3877748"/>
            <a:ext cx="45899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BatMan</a:t>
            </a:r>
            <a:r>
              <a:rPr lang="en-US" sz="2000" dirty="0" err="1" smtClean="0"/>
              <a:t>.See</a:t>
            </a:r>
            <a:r>
              <a:rPr lang="en-US" sz="2000" dirty="0"/>
              <a:t>() </a:t>
            </a:r>
            <a:r>
              <a:rPr lang="ru-RU" sz="2000" dirty="0"/>
              <a:t>– уже не виртуальный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388852" y="4437425"/>
            <a:ext cx="45899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dirty="0"/>
              <a:t>Ключевое слово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2000" dirty="0"/>
              <a:t> – </a:t>
            </a:r>
            <a:r>
              <a:rPr lang="ru-RU" sz="2000" dirty="0"/>
              <a:t>прерывает цепочку виртуальности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327355" y="5168016"/>
            <a:ext cx="462116" cy="360754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24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5765800" cy="876822"/>
          </a:xfrm>
        </p:spPr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KeyWords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13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909086"/>
              </p:ext>
            </p:extLst>
          </p:nvPr>
        </p:nvGraphicFramePr>
        <p:xfrm>
          <a:off x="745067" y="1329266"/>
          <a:ext cx="11032067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133">
                  <a:extLst>
                    <a:ext uri="{9D8B030D-6E8A-4147-A177-3AD203B41FA5}">
                      <a16:colId xmlns:a16="http://schemas.microsoft.com/office/drawing/2014/main" val="365356017"/>
                    </a:ext>
                  </a:extLst>
                </a:gridCol>
                <a:gridCol w="2887133">
                  <a:extLst>
                    <a:ext uri="{9D8B030D-6E8A-4147-A177-3AD203B41FA5}">
                      <a16:colId xmlns:a16="http://schemas.microsoft.com/office/drawing/2014/main" val="68509399"/>
                    </a:ext>
                  </a:extLst>
                </a:gridCol>
                <a:gridCol w="3776134">
                  <a:extLst>
                    <a:ext uri="{9D8B030D-6E8A-4147-A177-3AD203B41FA5}">
                      <a16:colId xmlns:a16="http://schemas.microsoft.com/office/drawing/2014/main" val="3284662562"/>
                    </a:ext>
                  </a:extLst>
                </a:gridCol>
                <a:gridCol w="2497667">
                  <a:extLst>
                    <a:ext uri="{9D8B030D-6E8A-4147-A177-3AD203B41FA5}">
                      <a16:colId xmlns:a16="http://schemas.microsoft.com/office/drawing/2014/main" val="1468732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Ключевое слово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</a:t>
                      </a:r>
                      <a:r>
                        <a:rPr lang="ru-RU" baseline="0" dirty="0" smtClean="0"/>
                        <a:t> (Свойство </a:t>
                      </a:r>
                      <a:r>
                        <a:rPr lang="en-US" baseline="0" dirty="0" smtClean="0"/>
                        <a:t>/ </a:t>
                      </a:r>
                      <a:r>
                        <a:rPr lang="ru-RU" baseline="0" dirty="0" smtClean="0"/>
                        <a:t>Событие)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Константа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/ </a:t>
                      </a:r>
                      <a:r>
                        <a:rPr lang="ru-RU" baseline="0" dirty="0" smtClean="0"/>
                        <a:t>Поле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180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abstract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Экземпляры</a:t>
                      </a:r>
                      <a:r>
                        <a:rPr lang="ru-RU" baseline="0" dirty="0" smtClean="0"/>
                        <a:t> такого типа нельзя создавать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Метод</a:t>
                      </a:r>
                      <a:r>
                        <a:rPr lang="ru-RU" baseline="0" dirty="0" smtClean="0"/>
                        <a:t> необходимо переопределить в производном типе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908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virtual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Метод можно</a:t>
                      </a:r>
                      <a:r>
                        <a:rPr lang="ru-RU" baseline="0" dirty="0" smtClean="0"/>
                        <a:t> переопределить в производном типе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048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override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Переопределение</a:t>
                      </a:r>
                      <a:r>
                        <a:rPr lang="ru-RU" baseline="0" dirty="0" smtClean="0"/>
                        <a:t> метода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478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sealed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Тип</a:t>
                      </a:r>
                      <a:r>
                        <a:rPr lang="ru-RU" baseline="0" dirty="0" smtClean="0"/>
                        <a:t> нельзя использовать в качестве базового при наследовании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Метод нельзя переопределить в производном типе (может</a:t>
                      </a:r>
                      <a:r>
                        <a:rPr lang="ru-RU" baseline="0" dirty="0" smtClean="0"/>
                        <a:t> применяться только к методу, переопределяющему виртуальный метод)</a:t>
                      </a:r>
                      <a:endParaRPr lang="ru-RU" dirty="0" smtClean="0"/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756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new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Применительно к вложенному типу, методу,</a:t>
                      </a:r>
                      <a:r>
                        <a:rPr lang="ru-RU" baseline="0" dirty="0" smtClean="0"/>
                        <a:t> константе или полю означает, что член никак не связан с похожим членом, который может существовать в базовом классе.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569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3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121" y="127820"/>
            <a:ext cx="5906729" cy="876822"/>
          </a:xfrm>
        </p:spPr>
        <p:txBody>
          <a:bodyPr/>
          <a:lstStyle/>
          <a:p>
            <a:r>
              <a:rPr lang="en-US" dirty="0" smtClean="0"/>
              <a:t>Static classes &amp; methods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93418" y="1092200"/>
            <a:ext cx="478482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 smtClean="0"/>
              <a:t> </a:t>
            </a:r>
            <a:r>
              <a:rPr lang="ru-RU" sz="2400" dirty="0">
                <a:solidFill>
                  <a:schemeClr val="accent1"/>
                </a:solidFill>
              </a:rPr>
              <a:t>Объекты статических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smtClean="0"/>
              <a:t>классов создавать </a:t>
            </a:r>
            <a:r>
              <a:rPr lang="ru-RU" sz="2400" dirty="0" smtClean="0">
                <a:solidFill>
                  <a:schemeClr val="accent1"/>
                </a:solidFill>
              </a:rPr>
              <a:t>нельзя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ru-RU" sz="24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Используются для логической группировки схожих функций. Например, классы 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Math</a:t>
            </a:r>
            <a:r>
              <a:rPr lang="en-US" sz="2400" dirty="0" smtClean="0"/>
              <a:t>, 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Не путать со </a:t>
            </a:r>
            <a:r>
              <a:rPr lang="ru-RU" sz="2400" dirty="0" smtClean="0">
                <a:solidFill>
                  <a:schemeClr val="accent1"/>
                </a:solidFill>
              </a:rPr>
              <a:t>статическими методами</a:t>
            </a:r>
            <a:r>
              <a:rPr lang="ru-RU" sz="2400" b="1" dirty="0" smtClean="0"/>
              <a:t> </a:t>
            </a:r>
            <a:r>
              <a:rPr lang="ru-RU" sz="2400" dirty="0" smtClean="0"/>
              <a:t>– статические методы не могут обращаться к нестатическим полям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ru-RU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Статические классы содержат только статические методы и только статические поля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74735" y="1092200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Calculator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params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-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возможность передачи </a:t>
            </a:r>
            <a:endParaRPr lang="en-US" dirty="0" smtClean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переменного количества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аргументов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Sum(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params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sum = 0;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foreach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item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sum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+= item;</a:t>
            </a: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sum;</a:t>
            </a: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Devide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a,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b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ru-RU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 / b;</a:t>
            </a: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74735" y="5987018"/>
            <a:ext cx="4237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Calculator.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Sum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params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c) 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222154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492" y="404"/>
            <a:ext cx="7133598" cy="68575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91403" y="2255047"/>
            <a:ext cx="7772400" cy="92333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Спасибо за внимание!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7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Plan</a:t>
            </a:r>
            <a:endParaRPr lang="ru-RU" sz="6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1545948"/>
            <a:ext cx="407838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Abstractions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Polymorphism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Static classes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661" y="1795462"/>
            <a:ext cx="4942139" cy="348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1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261"/>
            <a:ext cx="5682762" cy="876822"/>
          </a:xfrm>
        </p:spPr>
        <p:txBody>
          <a:bodyPr>
            <a:normAutofit/>
          </a:bodyPr>
          <a:lstStyle/>
          <a:p>
            <a:r>
              <a:rPr lang="en-US" dirty="0" smtClean="0"/>
              <a:t>Abstraction definitions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30268" y="64223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72062" y="1438247"/>
            <a:ext cx="10634135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АБСТРАКЦИЯ </a:t>
            </a:r>
            <a:r>
              <a:rPr lang="ru-RU" sz="2000" dirty="0"/>
              <a:t>(от лат. </a:t>
            </a:r>
            <a:r>
              <a:rPr lang="ru-RU" sz="2000" dirty="0" err="1"/>
              <a:t>abstractio</a:t>
            </a:r>
            <a:r>
              <a:rPr lang="ru-RU" sz="2000" dirty="0"/>
              <a:t> - отвлечение) (абстрактное</a:t>
            </a:r>
            <a:r>
              <a:rPr lang="ru-RU" sz="2000" dirty="0" smtClean="0"/>
              <a:t>) </a:t>
            </a:r>
            <a:r>
              <a:rPr lang="ru-RU" sz="2000" dirty="0"/>
              <a:t>– мысленное отвлечение от ряда свойств предметов и отношений между ними; понятие, образуемое в результате отвлечения. </a:t>
            </a:r>
            <a:endParaRPr lang="ru-RU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872061" y="2989761"/>
            <a:ext cx="10634135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АБСТРАКЦИЯ </a:t>
            </a:r>
            <a:r>
              <a:rPr lang="ru-RU" sz="2000" dirty="0"/>
              <a:t>–</a:t>
            </a:r>
            <a:r>
              <a:rPr lang="ru-RU" sz="2000" dirty="0" smtClean="0"/>
              <a:t> форма познания</a:t>
            </a:r>
            <a:r>
              <a:rPr lang="ru-RU" sz="2000" dirty="0"/>
              <a:t>, основанная на мысленном выделении существенных свойств и связей предмета и отвлечении от других, частных его свойств и связей; </a:t>
            </a:r>
            <a:endParaRPr lang="ru-RU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872061" y="4727114"/>
            <a:ext cx="106341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АБСТРАКЦИЯ</a:t>
            </a:r>
            <a:r>
              <a:rPr lang="ru-RU" sz="2000" b="1" dirty="0" smtClean="0"/>
              <a:t> </a:t>
            </a:r>
            <a:r>
              <a:rPr lang="ru-RU" sz="2000" b="1" dirty="0"/>
              <a:t>– </a:t>
            </a:r>
            <a:r>
              <a:rPr lang="ru-RU" sz="2000" dirty="0" smtClean="0"/>
              <a:t>мысленное обособление, </a:t>
            </a:r>
            <a:r>
              <a:rPr lang="ru-RU" sz="2000" b="1" dirty="0" smtClean="0">
                <a:solidFill>
                  <a:srgbClr val="0000FF"/>
                </a:solidFill>
              </a:rPr>
              <a:t>отвлечение от </a:t>
            </a:r>
            <a:r>
              <a:rPr lang="ru-RU" sz="2000" b="1" dirty="0">
                <a:solidFill>
                  <a:srgbClr val="0000FF"/>
                </a:solidFill>
              </a:rPr>
              <a:t>тех или </a:t>
            </a:r>
            <a:r>
              <a:rPr lang="ru-RU" sz="2000" b="1" dirty="0" smtClean="0">
                <a:solidFill>
                  <a:srgbClr val="0000FF"/>
                </a:solidFill>
              </a:rPr>
              <a:t>иных свойств</a:t>
            </a:r>
            <a:r>
              <a:rPr lang="ru-RU" sz="2000" b="1" dirty="0" smtClean="0"/>
              <a:t>, </a:t>
            </a:r>
            <a:r>
              <a:rPr lang="ru-RU" sz="2000" dirty="0" smtClean="0"/>
              <a:t>сторон или связей предметов и явлений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0000FF"/>
                </a:solidFill>
              </a:rPr>
              <a:t>для </a:t>
            </a:r>
            <a:r>
              <a:rPr lang="ru-RU" sz="2000" b="1" dirty="0">
                <a:solidFill>
                  <a:srgbClr val="0000FF"/>
                </a:solidFill>
              </a:rPr>
              <a:t>выделения </a:t>
            </a:r>
            <a:r>
              <a:rPr lang="ru-RU" sz="2000" b="1" dirty="0" smtClean="0">
                <a:solidFill>
                  <a:srgbClr val="0000FF"/>
                </a:solidFill>
              </a:rPr>
              <a:t>существенных их признаков</a:t>
            </a:r>
            <a:r>
              <a:rPr lang="ru-RU" sz="20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285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99" y="27261"/>
            <a:ext cx="5401733" cy="876822"/>
          </a:xfrm>
        </p:spPr>
        <p:txBody>
          <a:bodyPr>
            <a:normAutofit/>
          </a:bodyPr>
          <a:lstStyle/>
          <a:p>
            <a:r>
              <a:rPr lang="en-US" dirty="0" smtClean="0"/>
              <a:t>Abstract problem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2534" y="64477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01728" y="2356820"/>
            <a:ext cx="63662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Все потомки имеют метод с одним и тем же назначением, но различными реализациями</a:t>
            </a:r>
            <a:endParaRPr lang="ru-RU" sz="2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01728" y="1192333"/>
            <a:ext cx="63662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Пусть существует </a:t>
            </a:r>
            <a:r>
              <a:rPr lang="ru-RU" sz="2200" dirty="0"/>
              <a:t>базовый тип (</a:t>
            </a:r>
            <a:r>
              <a:rPr lang="en-US" sz="2200" i="1" dirty="0" smtClean="0"/>
              <a:t>Parent</a:t>
            </a:r>
            <a:r>
              <a:rPr lang="en-US" sz="2200" dirty="0" smtClean="0"/>
              <a:t>),</a:t>
            </a:r>
            <a:r>
              <a:rPr lang="ru-RU" sz="2200" dirty="0" smtClean="0"/>
              <a:t> от которого унаследовано несколько потомков</a:t>
            </a:r>
            <a:r>
              <a:rPr lang="en-US" sz="2200" dirty="0" smtClean="0"/>
              <a:t> (</a:t>
            </a:r>
            <a:r>
              <a:rPr lang="en-US" sz="2200" i="1" dirty="0" smtClean="0"/>
              <a:t>Childs</a:t>
            </a:r>
            <a:r>
              <a:rPr lang="en-US" sz="2200" dirty="0" smtClean="0"/>
              <a:t>)</a:t>
            </a:r>
            <a:endParaRPr lang="ru-RU" sz="2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581825" y="3161285"/>
            <a:ext cx="58876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метод для каждого типа выполняет одно и тоже действие, но по-разному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2031" y="4491745"/>
            <a:ext cx="400473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void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Hunt()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</a:t>
            </a:r>
            <a:r>
              <a:rPr lang="ru-RU" sz="1600" dirty="0">
                <a:solidFill>
                  <a:srgbClr val="008000"/>
                </a:solidFill>
                <a:latin typeface="Consolas" panose="020B0609020204030204" pitchFamily="49" charset="0"/>
              </a:rPr>
              <a:t>// охотится на </a:t>
            </a:r>
            <a:r>
              <a:rPr lang="ru-RU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мышку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WriteLine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"Mouse O_O"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ru-RU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82031" y="1523369"/>
            <a:ext cx="33265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Animal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2032" y="2200477"/>
            <a:ext cx="363084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Rabbit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void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Hunt()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ru-RU" sz="1600" dirty="0">
                <a:solidFill>
                  <a:srgbClr val="008000"/>
                </a:solidFill>
                <a:latin typeface="Consolas" panose="020B0609020204030204" pitchFamily="49" charset="0"/>
              </a:rPr>
              <a:t>// охотится на морковку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"Carrot O_O"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ru-RU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6532" y="5051547"/>
            <a:ext cx="3276600" cy="866775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182032" y="1044449"/>
            <a:ext cx="33265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Console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ru-RU" sz="1600" dirty="0"/>
          </a:p>
        </p:txBody>
      </p:sp>
      <p:sp>
        <p:nvSpPr>
          <p:cNvPr id="3" name="Умножение 2"/>
          <p:cNvSpPr/>
          <p:nvPr/>
        </p:nvSpPr>
        <p:spPr>
          <a:xfrm>
            <a:off x="8983132" y="4899208"/>
            <a:ext cx="1202330" cy="1214168"/>
          </a:xfrm>
          <a:prstGeom prst="mathMultiply">
            <a:avLst/>
          </a:prstGeom>
          <a:solidFill>
            <a:schemeClr val="accent1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06532" y="4405216"/>
            <a:ext cx="4478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Проблема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ru-RU" dirty="0" smtClean="0">
                <a:solidFill>
                  <a:srgbClr val="FF0000"/>
                </a:solidFill>
              </a:rPr>
              <a:t>не можем вызвать метод через переменную базового класса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68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9" grpId="0"/>
      <p:bldP spid="6" grpId="0"/>
      <p:bldP spid="8" grpId="0"/>
      <p:bldP spid="9" grpId="0"/>
      <p:bldP spid="20" grpId="0"/>
      <p:bldP spid="3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99" y="27261"/>
            <a:ext cx="5401733" cy="876822"/>
          </a:xfrm>
        </p:spPr>
        <p:txBody>
          <a:bodyPr>
            <a:normAutofit/>
          </a:bodyPr>
          <a:lstStyle/>
          <a:p>
            <a:r>
              <a:rPr lang="en-US" dirty="0" smtClean="0"/>
              <a:t>Abstract syntax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2534" y="64477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40049" y="2363209"/>
            <a:ext cx="69047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Реализуем  абстрактный метод в классах потомках</a:t>
            </a:r>
            <a:endParaRPr lang="ru-RU" sz="2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340049" y="1120340"/>
            <a:ext cx="64680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Абстрагируемся от частностей (реализации), добавляем абстракцию в базовый класс</a:t>
            </a:r>
            <a:endParaRPr lang="ru-RU" sz="2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340049" y="2757417"/>
            <a:ext cx="5771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для каждого типа своя реализация абстрактного метода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1068" y="1120340"/>
            <a:ext cx="40470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abstract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abstract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Hunt();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068" y="4568252"/>
            <a:ext cx="463549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Rabbit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override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Hunt()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ru-RU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ru-RU" sz="1600" dirty="0">
                <a:solidFill>
                  <a:srgbClr val="008000"/>
                </a:solidFill>
                <a:latin typeface="Consolas" panose="020B0609020204030204" pitchFamily="49" charset="0"/>
              </a:rPr>
              <a:t>охотится на морковку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Console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"Carrot O_O"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1068" y="2355379"/>
            <a:ext cx="437726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override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Hunt()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</a:t>
            </a:r>
            <a:r>
              <a:rPr lang="ru-RU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ru-RU" sz="1600" dirty="0">
                <a:solidFill>
                  <a:srgbClr val="008000"/>
                </a:solidFill>
                <a:latin typeface="Consolas" panose="020B0609020204030204" pitchFamily="49" charset="0"/>
              </a:rPr>
              <a:t>охотится на мышку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Console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"Mouse O_O"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81440" y="5783969"/>
            <a:ext cx="2354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animal.Hunt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81440" y="3735034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81440" y="4227592"/>
            <a:ext cx="2970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animal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Rabbit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781440" y="4596924"/>
            <a:ext cx="19575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animal.Hunt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81440" y="5414637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animal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135812" y="4596924"/>
            <a:ext cx="1830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Carrot O_O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135812" y="5768580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Mouse O_O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224890" y="3735034"/>
            <a:ext cx="0" cy="26260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Фигура, имеющая форму буквы L 7"/>
          <p:cNvSpPr/>
          <p:nvPr/>
        </p:nvSpPr>
        <p:spPr>
          <a:xfrm rot="18552183">
            <a:off x="10220759" y="4570712"/>
            <a:ext cx="285575" cy="371122"/>
          </a:xfrm>
          <a:prstGeom prst="corne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Фигура, имеющая форму буквы L 20"/>
          <p:cNvSpPr/>
          <p:nvPr/>
        </p:nvSpPr>
        <p:spPr>
          <a:xfrm rot="18552183">
            <a:off x="10220759" y="5738322"/>
            <a:ext cx="285575" cy="371122"/>
          </a:xfrm>
          <a:prstGeom prst="corne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96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9" grpId="0"/>
      <p:bldP spid="3" grpId="0"/>
      <p:bldP spid="5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8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99" y="27261"/>
            <a:ext cx="5401733" cy="876822"/>
          </a:xfrm>
        </p:spPr>
        <p:txBody>
          <a:bodyPr>
            <a:normAutofit/>
          </a:bodyPr>
          <a:lstStyle/>
          <a:p>
            <a:r>
              <a:rPr lang="en-US" dirty="0" smtClean="0"/>
              <a:t>Abstract keyword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2534" y="64477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82849" y="1424490"/>
            <a:ext cx="64680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Метод который объявляется</a:t>
            </a:r>
            <a:r>
              <a:rPr lang="en-US" sz="2200" dirty="0" smtClean="0"/>
              <a:t> </a:t>
            </a:r>
            <a:r>
              <a:rPr lang="ru-RU" sz="2200" dirty="0" smtClean="0"/>
              <a:t>с ключевым словом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abstract</a:t>
            </a:r>
            <a:r>
              <a:rPr lang="ru-RU" sz="2200" dirty="0" smtClean="0"/>
              <a:t> не имеет реализации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7794" y="1497066"/>
            <a:ext cx="40470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abstract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Hunt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Eat(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weight)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882849" y="2367671"/>
            <a:ext cx="646802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Класс у которого есть хотя бы </a:t>
            </a:r>
            <a:r>
              <a:rPr lang="ru-RU" sz="2200" dirty="0"/>
              <a:t>один абстрактный метод</a:t>
            </a:r>
            <a:r>
              <a:rPr lang="en-US" sz="2200" dirty="0"/>
              <a:t>, </a:t>
            </a:r>
            <a:r>
              <a:rPr lang="ru-RU" sz="2200" dirty="0" smtClean="0"/>
              <a:t>обязан быть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abstract</a:t>
            </a:r>
            <a:r>
              <a:rPr lang="en-US" sz="2200" dirty="0" smtClean="0"/>
              <a:t>.</a:t>
            </a:r>
            <a:r>
              <a:rPr lang="ru-RU" sz="2200" dirty="0" smtClean="0"/>
              <a:t> Объект абстрактного класса создать нельзя!</a:t>
            </a:r>
            <a:endParaRPr lang="ru-RU" sz="2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882849" y="3725715"/>
            <a:ext cx="64680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Классы потомки должны реализовывать все абстрактные методы 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override</a:t>
            </a:r>
            <a:r>
              <a:rPr lang="ru-RU" sz="2200" dirty="0" smtClean="0"/>
              <a:t>)</a:t>
            </a:r>
            <a:endParaRPr lang="ru-RU" sz="2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882849" y="4825144"/>
            <a:ext cx="64680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Поля нельзя сделать абстрактными</a:t>
            </a:r>
            <a:endParaRPr lang="ru-RU" sz="2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882849" y="5613385"/>
            <a:ext cx="64680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Свойства  могут быть абстрактными, т.к. они методы</a:t>
            </a:r>
            <a:endParaRPr lang="ru-RU" sz="2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7794" y="1415060"/>
            <a:ext cx="284404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abstract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94" y="4020915"/>
            <a:ext cx="4685055" cy="111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71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  <p:bldP spid="20" grpId="0"/>
      <p:bldP spid="21" grpId="0"/>
      <p:bldP spid="22" grpId="0"/>
      <p:bldP spid="23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261"/>
            <a:ext cx="10540182" cy="876822"/>
          </a:xfrm>
        </p:spPr>
        <p:txBody>
          <a:bodyPr>
            <a:normAutofit/>
          </a:bodyPr>
          <a:lstStyle/>
          <a:p>
            <a:r>
              <a:rPr lang="ru-RU" dirty="0" smtClean="0"/>
              <a:t>Перезапись методов в производном классе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2534" y="64477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73831" y="4503240"/>
            <a:ext cx="58637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animal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bat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animal.See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{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"house"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"tree"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"car"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});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799" y="1215520"/>
            <a:ext cx="48542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See(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surroundings)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"Form a VISIBLE image"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73830" y="1204092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Rabbit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animal.See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{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"house"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"tree"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"car"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});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50971" y="1481091"/>
            <a:ext cx="3097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Form a VISIBLE image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73830" y="2871646"/>
            <a:ext cx="55219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bat.See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{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"house"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"tree"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"car"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73830" y="4780239"/>
            <a:ext cx="3097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Form a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VISIBLE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image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32371" y="3174645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Form a ULTRASONIC image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4799" y="4132685"/>
            <a:ext cx="54275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Bat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ru-RU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See(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surroundings)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"Form an ULTRASONIC image"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4799" y="3087935"/>
            <a:ext cx="45832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Rabbit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04388" y="1204092"/>
            <a:ext cx="0" cy="52322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51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99" y="27261"/>
            <a:ext cx="11043921" cy="8768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dirty="0" smtClean="0">
                <a:solidFill>
                  <a:srgbClr val="0000FF"/>
                </a:solidFill>
              </a:rPr>
              <a:t>ew</a:t>
            </a:r>
            <a:r>
              <a:rPr lang="en-US" dirty="0" smtClean="0"/>
              <a:t> Keyword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2534" y="64477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930169" y="3401085"/>
            <a:ext cx="1094672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Animal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02690" y="2267469"/>
            <a:ext cx="64962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Bat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405291" y="2267470"/>
            <a:ext cx="1032339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Rabbit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005799" y="4941085"/>
            <a:ext cx="341663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Rabbit </a:t>
            </a:r>
            <a:r>
              <a:rPr lang="en-US" sz="1600" dirty="0" err="1" smtClean="0">
                <a:latin typeface="Consolas" panose="020B0609020204030204" pitchFamily="49" charset="0"/>
              </a:rPr>
              <a:t>rabbit</a:t>
            </a:r>
            <a:r>
              <a:rPr lang="en-US" sz="1600" dirty="0" smtClean="0">
                <a:latin typeface="Consolas" panose="020B0609020204030204" pitchFamily="49" charset="0"/>
              </a:rPr>
              <a:t> =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Rabbit</a:t>
            </a:r>
            <a:r>
              <a:rPr lang="en-US" sz="1600" dirty="0" smtClean="0">
                <a:latin typeface="Consolas" panose="020B0609020204030204" pitchFamily="49" charset="0"/>
              </a:rPr>
              <a:t>()</a:t>
            </a:r>
            <a:endParaRPr lang="ru-RU" sz="1600" dirty="0">
              <a:latin typeface="Consolas" panose="020B06090202040302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0509" y="4941085"/>
            <a:ext cx="230911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Bat </a:t>
            </a:r>
            <a:r>
              <a:rPr lang="en-US" sz="1600" dirty="0" err="1" smtClean="0">
                <a:latin typeface="Consolas" panose="020B0609020204030204" pitchFamily="49" charset="0"/>
              </a:rPr>
              <a:t>bat</a:t>
            </a:r>
            <a:r>
              <a:rPr lang="en-US" sz="1600" dirty="0" smtClean="0">
                <a:latin typeface="Consolas" panose="020B0609020204030204" pitchFamily="49" charset="0"/>
              </a:rPr>
              <a:t> =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Bat</a:t>
            </a:r>
            <a:r>
              <a:rPr lang="en-US" sz="1600" dirty="0" smtClean="0">
                <a:latin typeface="Consolas" panose="020B0609020204030204" pitchFamily="49" charset="0"/>
              </a:rPr>
              <a:t>()</a:t>
            </a:r>
            <a:endParaRPr lang="ru-RU" sz="1600" dirty="0">
              <a:latin typeface="Consolas" panose="020B06090202040302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1709" y="4941085"/>
            <a:ext cx="274238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Animal </a:t>
            </a:r>
            <a:r>
              <a:rPr lang="en-US" sz="1600" dirty="0" err="1" smtClean="0">
                <a:latin typeface="Consolas" panose="020B0609020204030204" pitchFamily="49" charset="0"/>
              </a:rPr>
              <a:t>anim</a:t>
            </a:r>
            <a:r>
              <a:rPr lang="en-US" sz="1600" dirty="0" smtClean="0">
                <a:latin typeface="Consolas" panose="020B0609020204030204" pitchFamily="49" charset="0"/>
              </a:rPr>
              <a:t> =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Bat</a:t>
            </a:r>
            <a:r>
              <a:rPr lang="en-US" sz="1600" dirty="0" smtClean="0">
                <a:latin typeface="Consolas" panose="020B0609020204030204" pitchFamily="49" charset="0"/>
              </a:rPr>
              <a:t>()</a:t>
            </a:r>
            <a:endParaRPr lang="ru-RU" sz="1600" dirty="0">
              <a:latin typeface="Consolas" panose="020B0609020204030204" pitchFamily="49" charset="0"/>
            </a:endParaRPr>
          </a:p>
        </p:txBody>
      </p:sp>
      <p:cxnSp>
        <p:nvCxnSpPr>
          <p:cNvPr id="7" name="Соединительная линия уступом 6"/>
          <p:cNvCxnSpPr>
            <a:stCxn id="8" idx="0"/>
            <a:endCxn id="18" idx="2"/>
          </p:cNvCxnSpPr>
          <p:nvPr/>
        </p:nvCxnSpPr>
        <p:spPr>
          <a:xfrm rot="5400000" flipH="1" flipV="1">
            <a:off x="3863508" y="2343132"/>
            <a:ext cx="671950" cy="1443956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8" idx="0"/>
            <a:endCxn id="17" idx="2"/>
          </p:cNvCxnSpPr>
          <p:nvPr/>
        </p:nvCxnSpPr>
        <p:spPr>
          <a:xfrm rot="16200000" flipV="1">
            <a:off x="2316529" y="2240108"/>
            <a:ext cx="671951" cy="1650003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405" y="3252002"/>
            <a:ext cx="775505" cy="77550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43" y="2091952"/>
            <a:ext cx="812698" cy="81269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709271" y="1858463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endParaRPr lang="ru-RU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910" y="2076763"/>
            <a:ext cx="775505" cy="775505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5216961" y="1766284"/>
            <a:ext cx="1577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  <a:latin typeface="Consolas" panose="020B0609020204030204" pitchFamily="49" charset="0"/>
              </a:rPr>
              <a:t>унаследован</a:t>
            </a:r>
            <a:endParaRPr lang="ru-RU" dirty="0"/>
          </a:p>
        </p:txBody>
      </p:sp>
      <p:cxnSp>
        <p:nvCxnSpPr>
          <p:cNvPr id="20" name="Прямая со стрелкой 19"/>
          <p:cNvCxnSpPr>
            <a:stCxn id="24" idx="0"/>
            <a:endCxn id="14" idx="2"/>
          </p:cNvCxnSpPr>
          <p:nvPr/>
        </p:nvCxnSpPr>
        <p:spPr>
          <a:xfrm flipH="1" flipV="1">
            <a:off x="1049892" y="2904650"/>
            <a:ext cx="475177" cy="20364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6" idx="0"/>
            <a:endCxn id="13" idx="2"/>
          </p:cNvCxnSpPr>
          <p:nvPr/>
        </p:nvCxnSpPr>
        <p:spPr>
          <a:xfrm flipV="1">
            <a:off x="4372899" y="4027507"/>
            <a:ext cx="207259" cy="9135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9" idx="0"/>
            <a:endCxn id="33" idx="2"/>
          </p:cNvCxnSpPr>
          <p:nvPr/>
        </p:nvCxnSpPr>
        <p:spPr>
          <a:xfrm flipH="1" flipV="1">
            <a:off x="6071174" y="2891493"/>
            <a:ext cx="1642942" cy="20495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33" idx="2"/>
            <a:endCxn id="13" idx="3"/>
          </p:cNvCxnSpPr>
          <p:nvPr/>
        </p:nvCxnSpPr>
        <p:spPr>
          <a:xfrm flipH="1">
            <a:off x="4967910" y="2891493"/>
            <a:ext cx="1103264" cy="7482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547754" y="2105109"/>
            <a:ext cx="1046840" cy="786384"/>
          </a:xfrm>
          <a:prstGeom prst="rect">
            <a:avLst/>
          </a:prstGeom>
          <a:solidFill>
            <a:schemeClr val="bg1">
              <a:lumMod val="6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220888" y="1975947"/>
            <a:ext cx="46761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ru-RU" sz="2400" dirty="0"/>
              <a:t>указывает на то, что метод никак не связан с похожим методом из базового класса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220888" y="3565539"/>
            <a:ext cx="46026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вызывается метод того типа, в котором лежит переменная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9314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19" grpId="0" animBg="1"/>
      <p:bldP spid="24" grpId="0" animBg="1"/>
      <p:bldP spid="26" grpId="0" animBg="1"/>
      <p:bldP spid="15" grpId="0"/>
      <p:bldP spid="22" grpId="0"/>
      <p:bldP spid="33" grpId="0" animBg="1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99" y="27261"/>
            <a:ext cx="11043921" cy="876822"/>
          </a:xfrm>
        </p:spPr>
        <p:txBody>
          <a:bodyPr>
            <a:normAutofit/>
          </a:bodyPr>
          <a:lstStyle/>
          <a:p>
            <a:r>
              <a:rPr lang="ru-RU" dirty="0" smtClean="0"/>
              <a:t>Виртуальный вызов метода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2534" y="64477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14535" y="4514668"/>
            <a:ext cx="58637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animal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bat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animal.See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{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"house"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"tree"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"car"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});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799" y="1215520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See(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surroundings)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"Form a VISIBLE image"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14534" y="121552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Rabbit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animal.See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{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"house"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"tree"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"car"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});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91675" y="1492519"/>
            <a:ext cx="3097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Form a VISIBLE image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14534" y="2883074"/>
            <a:ext cx="55219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bat.See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{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"house"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"tree"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"car"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14534" y="4791667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Form a </a:t>
            </a:r>
            <a:r>
              <a:rPr lang="en-US" dirty="0" smtClean="0">
                <a:solidFill>
                  <a:srgbClr val="00B0F0"/>
                </a:solidFill>
                <a:latin typeface="Consolas" panose="020B0609020204030204" pitchFamily="49" charset="0"/>
              </a:rPr>
              <a:t>ULTRASONIC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image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73075" y="3186073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Form a ULTRASONIC image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4799" y="4132685"/>
            <a:ext cx="6096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Bat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ru-RU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override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See(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[] surroundings)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WriteLine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"Form an ULTRASONIC image"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ru-RU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4799" y="30879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Rabbit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</a:p>
          <a:p>
            <a:r>
              <a:rPr lang="ru-RU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ru-RU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056671" y="1215520"/>
            <a:ext cx="0" cy="52322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43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1171</TotalTime>
  <Words>1252</Words>
  <Application>Microsoft Office PowerPoint</Application>
  <PresentationFormat>Широкоэкранный</PresentationFormat>
  <Paragraphs>283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Times New Roman</vt:lpstr>
      <vt:lpstr>Wingdings</vt:lpstr>
      <vt:lpstr>Тема Office</vt:lpstr>
      <vt:lpstr>Специальное оформление</vt:lpstr>
      <vt:lpstr>C#  VI   OOP</vt:lpstr>
      <vt:lpstr>Plan</vt:lpstr>
      <vt:lpstr>Abstraction definitions</vt:lpstr>
      <vt:lpstr>Abstract problem</vt:lpstr>
      <vt:lpstr>Abstract syntax</vt:lpstr>
      <vt:lpstr>Abstract keyword</vt:lpstr>
      <vt:lpstr>Перезапись методов в производном классе</vt:lpstr>
      <vt:lpstr>new Keyword</vt:lpstr>
      <vt:lpstr>Виртуальный вызов метода</vt:lpstr>
      <vt:lpstr>virtual / override Keywords</vt:lpstr>
      <vt:lpstr>Polymorphism</vt:lpstr>
      <vt:lpstr>new для виртуальных методов</vt:lpstr>
      <vt:lpstr>Other KeyWords</vt:lpstr>
      <vt:lpstr>Static classes &amp; methods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I - Introduction</dc:title>
  <dc:creator>first</dc:creator>
  <cp:lastModifiedBy>Администратор</cp:lastModifiedBy>
  <cp:revision>290</cp:revision>
  <dcterms:created xsi:type="dcterms:W3CDTF">2015-12-09T08:12:41Z</dcterms:created>
  <dcterms:modified xsi:type="dcterms:W3CDTF">2020-02-19T05:45:59Z</dcterms:modified>
</cp:coreProperties>
</file>