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  <p:sldMasterId id="2147483689" r:id="rId2"/>
  </p:sldMasterIdLst>
  <p:notesMasterIdLst>
    <p:notesMasterId r:id="rId21"/>
  </p:notesMasterIdLst>
  <p:sldIdLst>
    <p:sldId id="256" r:id="rId3"/>
    <p:sldId id="257" r:id="rId4"/>
    <p:sldId id="258" r:id="rId5"/>
    <p:sldId id="279" r:id="rId6"/>
    <p:sldId id="260" r:id="rId7"/>
    <p:sldId id="272" r:id="rId8"/>
    <p:sldId id="25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91" r:id="rId17"/>
    <p:sldId id="288" r:id="rId18"/>
    <p:sldId id="287" r:id="rId19"/>
    <p:sldId id="27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rst" initials="f" lastIdx="1" clrIdx="0">
    <p:extLst>
      <p:ext uri="{19B8F6BF-5375-455C-9EA6-DF929625EA0E}">
        <p15:presenceInfo xmlns:p15="http://schemas.microsoft.com/office/powerpoint/2012/main" userId="fir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F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C3F8C-91D6-42A2-833D-1EABB494CEDB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A6196-0A53-4077-9272-DB0EC50F14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36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F164-7095-4578-820C-77CCE3C2F21F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1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E212-3CB1-4E3B-90B8-9C46E449FC34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63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B24B-91EB-4048-AC1E-D2807521610F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971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71C8-F44E-4960-A676-B6A11DAAC9FD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97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184D-A8B4-4EE3-AA97-7E37972B6F68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963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D77C6-88F7-4260-BF63-FF17C9E4A74D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05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6C778-6A0F-405C-846F-328357CE5229}" type="datetime1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339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8C-9253-472E-81FB-8E1CDB1828CF}" type="datetime1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90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3A369-1364-40E8-88CA-563636A7C2B4}" type="datetime1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605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E7DB-0FDC-40BB-B9B1-35C334A318AA}" type="datetime1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355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10D9-8EDC-47D7-94CA-B67BB158AB53}" type="datetime1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6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682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C45A-841C-4AF7-898E-6ED1BEA681F8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indent="0">
              <a:buFont typeface="+mj-lt"/>
              <a:buNone/>
              <a:defRPr/>
            </a:lvl1pPr>
          </a:lstStyle>
          <a:p>
            <a:fld id="{7C373755-68AB-4937-85B2-BCD6C59A786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SmartArt 9"/>
          <p:cNvSpPr>
            <a:spLocks noGrp="1"/>
          </p:cNvSpPr>
          <p:nvPr>
            <p:ph type="dgm" sz="quarter" idx="13"/>
          </p:nvPr>
        </p:nvSpPr>
        <p:spPr>
          <a:xfrm>
            <a:off x="0" y="1577975"/>
            <a:ext cx="12192000" cy="247650"/>
          </a:xfrm>
        </p:spPr>
        <p:txBody>
          <a:bodyPr/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0" y="1000342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46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2B0AD-CA6C-45E5-9DE7-3D4C5DF00798}" type="datetime1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366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69FE-551A-4EEB-958A-92AAFE77A3AD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785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294C-FB04-4440-8088-2E271881A804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8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BCD4B-80AE-4126-A869-7112580C8CC0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76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1982-A8C4-40EC-A09A-4DF516D0D0CB}" type="datetime1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844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4699A-B2F5-43E7-9F0C-EE124EF983B2}" type="datetime1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0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6DC1-1878-4A70-83C9-CF90D4ABB04B}" type="datetime1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86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2BC3-DDD9-4664-9CD8-86B8A9ABCA0C}" type="datetime1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1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E6E75-924C-4709-BDDF-60057B8E2C9B}" type="datetime1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95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C3245-66E2-43D5-AD61-9E0A9AB48683}" type="datetime1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59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E359A-91BB-41D0-A2ED-B2DC90C974A8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3755-68AB-4937-85B2-BCD6C59A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34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39AD1-67C5-41E2-9939-3A005F225E9F}" type="datetime1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165C0-3A46-47EB-B585-6BCF1383EF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85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D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dirty="0" smtClean="0"/>
              <a:t> V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OOP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371752" y="5930010"/>
            <a:ext cx="3448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 &amp; Casts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9467" y="58169"/>
            <a:ext cx="3640667" cy="876822"/>
          </a:xfrm>
        </p:spPr>
        <p:txBody>
          <a:bodyPr/>
          <a:lstStyle/>
          <a:p>
            <a:r>
              <a:rPr lang="en-US" dirty="0" smtClean="0"/>
              <a:t>Casts (is &amp; as)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262521" y="296525"/>
            <a:ext cx="66961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Преобразование (конвертирование) одного типа в другой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8003" y="1928336"/>
            <a:ext cx="50207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(animal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Console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.WriteLine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animal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is cat"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Console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.WriteLine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animal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is dog"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89000" y="3029410"/>
            <a:ext cx="4470400" cy="376254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238997" y="1928336"/>
            <a:ext cx="355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(animal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cat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)animal;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99532" y="1213420"/>
            <a:ext cx="8239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</a:t>
            </a:r>
            <a:r>
              <a:rPr lang="en-US" sz="2400" dirty="0" smtClean="0"/>
              <a:t> – </a:t>
            </a:r>
            <a:r>
              <a:rPr lang="ru-RU" sz="2400" dirty="0" smtClean="0"/>
              <a:t>проверяет тип переменной (</a:t>
            </a:r>
            <a:r>
              <a:rPr lang="en-US" sz="2400" dirty="0" smtClean="0"/>
              <a:t>true / false) – </a:t>
            </a:r>
            <a:r>
              <a:rPr lang="ru-RU" sz="2400" dirty="0" smtClean="0">
                <a:solidFill>
                  <a:schemeClr val="accent1"/>
                </a:solidFill>
              </a:rPr>
              <a:t>является ли</a:t>
            </a:r>
            <a:endParaRPr lang="ru-RU" sz="2400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9533" y="3784885"/>
            <a:ext cx="10854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as</a:t>
            </a:r>
            <a:r>
              <a:rPr lang="en-US" dirty="0" smtClean="0"/>
              <a:t> </a:t>
            </a:r>
            <a:r>
              <a:rPr lang="en-US" sz="2400" dirty="0" smtClean="0"/>
              <a:t>– </a:t>
            </a:r>
            <a:r>
              <a:rPr lang="ru-RU" sz="2400" dirty="0" smtClean="0"/>
              <a:t>пытается выполнить приведение, если не получается, то возвращает </a:t>
            </a:r>
            <a:r>
              <a:rPr lang="en-US" sz="2400" dirty="0" smtClean="0"/>
              <a:t>null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9533" y="4528639"/>
            <a:ext cx="35306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animal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animal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03569" y="5122275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dog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(Dog)animal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03569" y="4841214"/>
            <a:ext cx="1830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cat = null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62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  <p:bldP spid="3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9467" y="58169"/>
            <a:ext cx="5317066" cy="8768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Casts operator</a:t>
            </a:r>
            <a:r>
              <a:rPr lang="ru-RU" dirty="0" smtClean="0"/>
              <a:t> </a:t>
            </a:r>
            <a:r>
              <a:rPr lang="en-US" dirty="0" smtClean="0"/>
              <a:t>methods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620933" y="265171"/>
            <a:ext cx="5192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методы операторов приведения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9467" y="1272106"/>
            <a:ext cx="62314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en-US" dirty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(){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.Say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Gaw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implicit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dog)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cat.Weight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dog.Weight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0414402" y="4486701"/>
            <a:ext cx="1154993" cy="181911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8096" y="4584134"/>
            <a:ext cx="1031710" cy="162424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675" y="4901532"/>
            <a:ext cx="1918858" cy="989451"/>
          </a:xfrm>
          <a:prstGeom prst="rect">
            <a:avLst/>
          </a:prstGeom>
        </p:spPr>
      </p:pic>
      <p:sp>
        <p:nvSpPr>
          <p:cNvPr id="15" name="Стрелка вправо 14"/>
          <p:cNvSpPr/>
          <p:nvPr/>
        </p:nvSpPr>
        <p:spPr>
          <a:xfrm flipH="1">
            <a:off x="7362675" y="5999511"/>
            <a:ext cx="2074128" cy="356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12470" y="2541785"/>
            <a:ext cx="2768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dog;</a:t>
            </a:r>
            <a:endParaRPr lang="ru-RU" dirty="0"/>
          </a:p>
        </p:txBody>
      </p:sp>
      <p:sp>
        <p:nvSpPr>
          <p:cNvPr id="17" name="Фигура, имеющая форму буквы L 16"/>
          <p:cNvSpPr/>
          <p:nvPr/>
        </p:nvSpPr>
        <p:spPr>
          <a:xfrm rot="18900000">
            <a:off x="10516753" y="2614497"/>
            <a:ext cx="330200" cy="210740"/>
          </a:xfrm>
          <a:prstGeom prst="corne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512470" y="2118189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32435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 animBg="1"/>
      <p:bldP spid="10" grpId="0"/>
      <p:bldP spid="17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9467" y="58169"/>
            <a:ext cx="5317066" cy="876822"/>
          </a:xfrm>
        </p:spPr>
        <p:txBody>
          <a:bodyPr>
            <a:normAutofit/>
          </a:bodyPr>
          <a:lstStyle/>
          <a:p>
            <a:r>
              <a:rPr lang="en-US" dirty="0" err="1" smtClean="0"/>
              <a:t>System.Object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3239409" y="1291830"/>
            <a:ext cx="6310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Все типы производные от </a:t>
            </a:r>
            <a:r>
              <a:rPr lang="en-US" sz="2400" dirty="0" err="1" smtClean="0"/>
              <a:t>System.Object</a:t>
            </a:r>
            <a:endParaRPr lang="ru-RU" sz="24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965376" y="4371582"/>
            <a:ext cx="583798" cy="919481"/>
          </a:xfrm>
          <a:prstGeom prst="rect">
            <a:avLst/>
          </a:prstGeom>
        </p:spPr>
      </p:pic>
      <p:sp>
        <p:nvSpPr>
          <p:cNvPr id="15" name="Стрелка вправо 14"/>
          <p:cNvSpPr/>
          <p:nvPr/>
        </p:nvSpPr>
        <p:spPr>
          <a:xfrm rot="20849918" flipH="1">
            <a:off x="1730292" y="5109898"/>
            <a:ext cx="1311931" cy="118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35854" y="3627450"/>
            <a:ext cx="2768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obj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dog;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35854" y="3207582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do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4210" y="2015392"/>
            <a:ext cx="759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В переменную типа </a:t>
            </a:r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2000" dirty="0" smtClean="0"/>
              <a:t> </a:t>
            </a:r>
            <a:r>
              <a:rPr lang="ru-RU" sz="2000" dirty="0" smtClean="0"/>
              <a:t>можно положить объект любого типа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35854" y="4036964"/>
            <a:ext cx="2768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obj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5.86;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73" y="4969306"/>
            <a:ext cx="1257692" cy="101019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39450" y="5886807"/>
            <a:ext cx="6964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5.86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551017" flipH="1">
            <a:off x="1623474" y="5827773"/>
            <a:ext cx="1311931" cy="118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451597" y="5474404"/>
            <a:ext cx="1540934" cy="36933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object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492266" y="4355998"/>
            <a:ext cx="1540934" cy="36933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Animals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572930" y="3189069"/>
            <a:ext cx="1540934" cy="36933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Cat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262733" y="3197431"/>
            <a:ext cx="1540934" cy="36933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Dog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9339664" y="4355998"/>
            <a:ext cx="1540934" cy="36933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ValueType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8332131" y="3197431"/>
            <a:ext cx="1540934" cy="36933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Int32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033930" y="3189069"/>
            <a:ext cx="1540934" cy="36933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Double</a:t>
            </a:r>
            <a:endParaRPr lang="ru-RU" dirty="0"/>
          </a:p>
        </p:txBody>
      </p:sp>
      <p:cxnSp>
        <p:nvCxnSpPr>
          <p:cNvPr id="28" name="Соединительная линия уступом 27"/>
          <p:cNvCxnSpPr>
            <a:stCxn id="8" idx="0"/>
            <a:endCxn id="25" idx="2"/>
          </p:cNvCxnSpPr>
          <p:nvPr/>
        </p:nvCxnSpPr>
        <p:spPr>
          <a:xfrm rot="5400000" flipH="1" flipV="1">
            <a:off x="8791560" y="4155834"/>
            <a:ext cx="749074" cy="1888067"/>
          </a:xfrm>
          <a:prstGeom prst="bentConnector3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25" idx="0"/>
            <a:endCxn id="27" idx="2"/>
          </p:cNvCxnSpPr>
          <p:nvPr/>
        </p:nvCxnSpPr>
        <p:spPr>
          <a:xfrm rot="5400000" flipH="1" flipV="1">
            <a:off x="10058466" y="3610067"/>
            <a:ext cx="797597" cy="694266"/>
          </a:xfrm>
          <a:prstGeom prst="bentConnector3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25" idx="0"/>
            <a:endCxn id="26" idx="2"/>
          </p:cNvCxnSpPr>
          <p:nvPr/>
        </p:nvCxnSpPr>
        <p:spPr>
          <a:xfrm rot="16200000" flipV="1">
            <a:off x="9211748" y="3457614"/>
            <a:ext cx="789235" cy="1007533"/>
          </a:xfrm>
          <a:prstGeom prst="bentConnector3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8" idx="0"/>
            <a:endCxn id="22" idx="2"/>
          </p:cNvCxnSpPr>
          <p:nvPr/>
        </p:nvCxnSpPr>
        <p:spPr>
          <a:xfrm rot="16200000" flipV="1">
            <a:off x="6867862" y="4120201"/>
            <a:ext cx="749074" cy="1959331"/>
          </a:xfrm>
          <a:prstGeom prst="bentConnector3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22" idx="0"/>
            <a:endCxn id="23" idx="2"/>
          </p:cNvCxnSpPr>
          <p:nvPr/>
        </p:nvCxnSpPr>
        <p:spPr>
          <a:xfrm rot="16200000" flipV="1">
            <a:off x="5404267" y="3497532"/>
            <a:ext cx="797597" cy="919336"/>
          </a:xfrm>
          <a:prstGeom prst="bentConnector3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>
            <a:stCxn id="22" idx="0"/>
            <a:endCxn id="24" idx="2"/>
          </p:cNvCxnSpPr>
          <p:nvPr/>
        </p:nvCxnSpPr>
        <p:spPr>
          <a:xfrm rot="5400000" flipH="1" flipV="1">
            <a:off x="6253349" y="3576148"/>
            <a:ext cx="789235" cy="770467"/>
          </a:xfrm>
          <a:prstGeom prst="bentConnector3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735854" y="2813310"/>
            <a:ext cx="27683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object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obj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null;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39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animBg="1"/>
      <p:bldP spid="10" grpId="0"/>
      <p:bldP spid="16" grpId="0"/>
      <p:bldP spid="18" grpId="0"/>
      <p:bldP spid="20" grpId="0"/>
      <p:bldP spid="21" grpId="0" animBg="1"/>
      <p:bldP spid="8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9466" y="58169"/>
            <a:ext cx="4800601" cy="876822"/>
          </a:xfrm>
        </p:spPr>
        <p:txBody>
          <a:bodyPr>
            <a:normAutofit/>
          </a:bodyPr>
          <a:lstStyle/>
          <a:p>
            <a:r>
              <a:rPr lang="en-US" dirty="0" smtClean="0"/>
              <a:t>Sealed</a:t>
            </a:r>
            <a:r>
              <a:rPr lang="ru-RU" dirty="0" smtClean="0"/>
              <a:t>	</a:t>
            </a:r>
            <a:r>
              <a:rPr lang="ru-RU" sz="3200" b="0" dirty="0" smtClean="0"/>
              <a:t>запечатывание</a:t>
            </a:r>
            <a:endParaRPr lang="ru-RU" sz="3200" b="0" dirty="0"/>
          </a:p>
        </p:txBody>
      </p:sp>
      <p:sp>
        <p:nvSpPr>
          <p:cNvPr id="2" name="TextBox 1"/>
          <p:cNvSpPr txBox="1"/>
          <p:nvPr/>
        </p:nvSpPr>
        <p:spPr>
          <a:xfrm>
            <a:off x="3239410" y="1291830"/>
            <a:ext cx="2467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Запечатать класс</a:t>
            </a:r>
            <a:endParaRPr lang="ru-RU" sz="24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003" y="4607080"/>
            <a:ext cx="6969397" cy="157519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584820" y="2180955"/>
            <a:ext cx="59175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Say {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Weight {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Eat() { }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502400" y="211739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sealed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endParaRPr lang="ru-RU" dirty="0">
              <a:solidFill>
                <a:srgbClr val="2B91A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ru-RU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.Say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"Mew"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554266" y="1291830"/>
            <a:ext cx="36967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–</a:t>
            </a:r>
            <a:r>
              <a:rPr lang="ru-RU" sz="2000" dirty="0"/>
              <a:t> </a:t>
            </a:r>
            <a:r>
              <a:rPr lang="ru-RU" sz="2400" b="1" dirty="0"/>
              <a:t>запретить наследование</a:t>
            </a:r>
          </a:p>
        </p:txBody>
      </p:sp>
    </p:spTree>
    <p:extLst>
      <p:ext uri="{BB962C8B-B14F-4D97-AF65-F5344CB8AC3E}">
        <p14:creationId xmlns:p14="http://schemas.microsoft.com/office/powerpoint/2010/main" val="53219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533" y="59268"/>
            <a:ext cx="9779000" cy="876822"/>
          </a:xfrm>
        </p:spPr>
        <p:txBody>
          <a:bodyPr>
            <a:normAutofit/>
          </a:bodyPr>
          <a:lstStyle/>
          <a:p>
            <a:r>
              <a:rPr lang="en-US" dirty="0" smtClean="0"/>
              <a:t>Operator overloading</a:t>
            </a:r>
            <a:r>
              <a:rPr lang="ru-RU" dirty="0" smtClean="0"/>
              <a:t>	</a:t>
            </a:r>
            <a:r>
              <a:rPr lang="ru-RU" sz="3200" b="0" dirty="0" smtClean="0"/>
              <a:t>перегрузка операторов</a:t>
            </a:r>
            <a:endParaRPr lang="ru-RU" sz="32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1266" y="1614894"/>
            <a:ext cx="59774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sealed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operator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b)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{ 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1266" y="4325023"/>
            <a:ext cx="42248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cat1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cat2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kitten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cat1 + cat2;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588" y="4902301"/>
            <a:ext cx="812700" cy="8127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1100" y="4902301"/>
            <a:ext cx="812700" cy="8127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7809" y="5079295"/>
            <a:ext cx="490966" cy="4909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28622" y="5047041"/>
            <a:ext cx="325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9966134" y="5047041"/>
            <a:ext cx="325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+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9018448" y="4535219"/>
            <a:ext cx="629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cat1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0632941" y="4502191"/>
            <a:ext cx="629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cat2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22812" y="4509819"/>
            <a:ext cx="790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kitten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7600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901" y="100362"/>
            <a:ext cx="5707566" cy="876822"/>
          </a:xfrm>
        </p:spPr>
        <p:txBody>
          <a:bodyPr/>
          <a:lstStyle/>
          <a:p>
            <a:r>
              <a:rPr lang="ru-RU" dirty="0" smtClean="0"/>
              <a:t>Структуры (</a:t>
            </a:r>
            <a:r>
              <a:rPr lang="en-US" dirty="0" smtClean="0"/>
              <a:t>Value Types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1065" y="1242359"/>
            <a:ext cx="61505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Является значимым типом</a:t>
            </a:r>
            <a:endParaRPr lang="en-US" sz="28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ru-RU" sz="28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Объект, который имеет фиксированное состояние</a:t>
            </a:r>
            <a:endParaRPr lang="en-US" sz="28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ru-RU" sz="28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/>
              <a:t>И</a:t>
            </a:r>
            <a:r>
              <a:rPr lang="ru-RU" sz="2800" dirty="0" smtClean="0"/>
              <a:t>меется небольшое кол-во данных принадлежащих одной сущности.</a:t>
            </a:r>
            <a:endParaRPr lang="en-US" sz="28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u-RU" sz="2800" dirty="0" smtClean="0"/>
              <a:t>Не наследуется</a:t>
            </a:r>
            <a:endParaRPr lang="en-US" sz="2800" dirty="0" smtClean="0"/>
          </a:p>
          <a:p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986321" y="1242359"/>
            <a:ext cx="4241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readonly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x, y;</a:t>
            </a:r>
          </a:p>
          <a:p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fr-FR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fr-FR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x, </a:t>
            </a:r>
            <a:r>
              <a:rPr lang="fr-FR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y)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x;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y;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(2, 5);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Console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.WriteLine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pt.x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    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846467" y="5617686"/>
            <a:ext cx="61973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Все поля желательно делать неизменяемыми</a:t>
            </a:r>
          </a:p>
          <a:p>
            <a:pPr algn="ctr"/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readonly</a:t>
            </a:r>
            <a:endParaRPr lang="ru-RU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19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533" y="59267"/>
            <a:ext cx="6697133" cy="876822"/>
          </a:xfrm>
        </p:spPr>
        <p:txBody>
          <a:bodyPr/>
          <a:lstStyle/>
          <a:p>
            <a:r>
              <a:rPr lang="en-US" dirty="0" smtClean="0"/>
              <a:t>Value Types</a:t>
            </a: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sz="3200" b="0" dirty="0" smtClean="0"/>
              <a:t>значимые типы</a:t>
            </a:r>
            <a:endParaRPr lang="ru-RU" sz="32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321696" y="2185195"/>
            <a:ext cx="15151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Примеры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pPr algn="ctr"/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algn="ctr"/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</a:p>
          <a:p>
            <a:pPr algn="ctr"/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har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…</a:t>
            </a:r>
            <a:endParaRPr lang="ru-RU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771774" y="5237722"/>
            <a:ext cx="90375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6065" y="3735295"/>
            <a:ext cx="1226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 ещё все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853670" y="3619729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?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678982" y="3727451"/>
            <a:ext cx="88809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enum</a:t>
            </a:r>
            <a:endParaRPr lang="en-US" dirty="0">
              <a:solidFill>
                <a:srgbClr val="0000FF"/>
              </a:solidFill>
              <a:latin typeface="Consolas" panose="020B0609020204030204" pitchFamily="49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53151" y="4676871"/>
            <a:ext cx="45987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Ещё примеры</a:t>
            </a:r>
            <a:r>
              <a:rPr lang="en-US" dirty="0"/>
              <a:t>: </a:t>
            </a:r>
            <a:r>
              <a:rPr lang="ru-RU" dirty="0" smtClean="0"/>
              <a:t>	</a:t>
            </a:r>
            <a:r>
              <a:rPr lang="en-US" dirty="0" err="1" smtClean="0"/>
              <a:t>System.Drawing.Rectangle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en-US" dirty="0" err="1" smtClean="0"/>
              <a:t>System.Drawing.Point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43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533" y="59267"/>
            <a:ext cx="6697133" cy="876822"/>
          </a:xfrm>
        </p:spPr>
        <p:txBody>
          <a:bodyPr/>
          <a:lstStyle/>
          <a:p>
            <a:r>
              <a:rPr lang="en-US" dirty="0" smtClean="0"/>
              <a:t>Value Types</a:t>
            </a:r>
            <a:r>
              <a:rPr lang="ru-RU" dirty="0"/>
              <a:t>	</a:t>
            </a:r>
            <a:r>
              <a:rPr lang="ru-RU" dirty="0" smtClean="0"/>
              <a:t>	</a:t>
            </a:r>
            <a:r>
              <a:rPr lang="ru-RU" sz="3200" b="0" dirty="0" smtClean="0"/>
              <a:t>значимые типы</a:t>
            </a:r>
            <a:endParaRPr lang="ru-RU" sz="3200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64066" y="1060742"/>
            <a:ext cx="4487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Хранятся в стеке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64066" y="1528641"/>
            <a:ext cx="10532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При создании объекта должны быть проинициализированы все поля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64066" y="2481709"/>
            <a:ext cx="9872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Immutable (</a:t>
            </a:r>
            <a:r>
              <a:rPr lang="ru-RU" sz="2400" dirty="0" smtClean="0"/>
              <a:t>неизменяемый) в том смысле, что отсутствуют члены типа (методы), способные изменить состояние объекта (значения полей)</a:t>
            </a:r>
            <a:endParaRPr lang="ru-RU" sz="2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679" y="3871383"/>
            <a:ext cx="9096375" cy="22479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5011" y="3746730"/>
            <a:ext cx="5038725" cy="14573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4066" y="1996540"/>
            <a:ext cx="1021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Нельзя использовать не проинициализированный объект значимого типа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974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492" y="404"/>
            <a:ext cx="7133598" cy="6857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91403" y="2255047"/>
            <a:ext cx="7772400" cy="92333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Спасибо за внимание!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7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Plan</a:t>
            </a:r>
            <a:endParaRPr lang="ru-RU" sz="6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5284" y="1331025"/>
            <a:ext cx="5736156" cy="4571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Inheritance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</a:t>
            </a:r>
            <a:endParaRPr lang="ru-RU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</a:t>
            </a:r>
          </a:p>
          <a:p>
            <a:pPr lvl="1">
              <a:lnSpc>
                <a:spcPct val="107000"/>
              </a:lnSpc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Casts</a:t>
            </a:r>
            <a:endParaRPr lang="ru-RU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explicit (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явное)</a:t>
            </a:r>
          </a:p>
          <a:p>
            <a:pPr lvl="1">
              <a:lnSpc>
                <a:spcPct val="107000"/>
              </a:lnSpc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implicit (</a:t>
            </a: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неявное)</a:t>
            </a:r>
          </a:p>
          <a:p>
            <a:pPr lvl="1">
              <a:lnSpc>
                <a:spcPct val="107000"/>
              </a:lnSpc>
            </a:pP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Operator overloading</a:t>
            </a:r>
          </a:p>
          <a:p>
            <a:pPr lvl="1">
              <a:lnSpc>
                <a:spcPct val="107000"/>
              </a:lnSpc>
            </a:pPr>
            <a:r>
              <a:rPr lang="en-US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Value Types</a:t>
            </a: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203" y="1991189"/>
            <a:ext cx="3250794" cy="32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261"/>
            <a:ext cx="10515600" cy="876822"/>
          </a:xfrm>
        </p:spPr>
        <p:txBody>
          <a:bodyPr/>
          <a:lstStyle/>
          <a:p>
            <a:r>
              <a:rPr lang="en-US" dirty="0" smtClean="0"/>
              <a:t>Inheritance…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30268" y="64223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36132" y="4349590"/>
            <a:ext cx="8771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 Класс предок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parent</a:t>
            </a:r>
            <a:r>
              <a:rPr lang="en-US" sz="2400" dirty="0" smtClean="0"/>
              <a:t>)</a:t>
            </a:r>
            <a:r>
              <a:rPr lang="ru-RU" sz="2400" dirty="0" smtClean="0"/>
              <a:t> – базовый класс от которого наследуются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36132" y="4971810"/>
            <a:ext cx="9448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2. Класс потомок</a:t>
            </a:r>
            <a:r>
              <a:rPr lang="en-US" sz="2400" dirty="0" smtClean="0"/>
              <a:t> (</a:t>
            </a:r>
            <a:r>
              <a:rPr lang="en-US" sz="2400" i="1" dirty="0" smtClean="0"/>
              <a:t>child</a:t>
            </a:r>
            <a:r>
              <a:rPr lang="en-US" sz="2400" dirty="0" smtClean="0"/>
              <a:t>)</a:t>
            </a:r>
            <a:r>
              <a:rPr lang="ru-RU" sz="2400" dirty="0" smtClean="0"/>
              <a:t> </a:t>
            </a:r>
            <a:r>
              <a:rPr lang="ru-RU" sz="2400" dirty="0"/>
              <a:t>– класс, который унаследован от класса предка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969" y="2283278"/>
            <a:ext cx="1540730" cy="154073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203" y="2189391"/>
            <a:ext cx="1777964" cy="1777964"/>
          </a:xfrm>
          <a:prstGeom prst="rect">
            <a:avLst/>
          </a:prstGeom>
        </p:spPr>
      </p:pic>
      <p:sp>
        <p:nvSpPr>
          <p:cNvPr id="12" name="Выгнутая вверх стрелка 11"/>
          <p:cNvSpPr/>
          <p:nvPr/>
        </p:nvSpPr>
        <p:spPr>
          <a:xfrm flipH="1">
            <a:off x="5230385" y="2609948"/>
            <a:ext cx="1422401" cy="6791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9453" y="5578895"/>
            <a:ext cx="521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en-US" sz="2400" dirty="0"/>
              <a:t>3. </a:t>
            </a:r>
            <a:r>
              <a:rPr lang="en-US" sz="2400" i="1" dirty="0"/>
              <a:t>Child </a:t>
            </a:r>
            <a:r>
              <a:rPr lang="ru-RU" sz="2400" dirty="0" smtClean="0"/>
              <a:t>наследуется </a:t>
            </a:r>
            <a:r>
              <a:rPr lang="ru-RU" sz="2400" dirty="0"/>
              <a:t>от </a:t>
            </a:r>
            <a:r>
              <a:rPr lang="ru-RU" sz="2400" b="1" dirty="0"/>
              <a:t>одного </a:t>
            </a:r>
            <a:r>
              <a:rPr lang="en-US" sz="2400" i="1" dirty="0" smtClean="0"/>
              <a:t>Parent</a:t>
            </a:r>
            <a:r>
              <a:rPr lang="en-US" sz="2400" dirty="0" smtClean="0"/>
              <a:t>  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8733" y="1133142"/>
            <a:ext cx="66209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Хотим расширить класс новыми </a:t>
            </a:r>
            <a:r>
              <a:rPr lang="ru-RU" sz="2400" dirty="0" smtClean="0"/>
              <a:t>возможностями, </a:t>
            </a:r>
            <a:r>
              <a:rPr lang="ru-RU" sz="2400" dirty="0"/>
              <a:t>н</a:t>
            </a:r>
            <a:r>
              <a:rPr lang="ru-RU" sz="2400" dirty="0" smtClean="0"/>
              <a:t>о </a:t>
            </a:r>
            <a:r>
              <a:rPr lang="ru-RU" sz="2400" dirty="0"/>
              <a:t>при этом старые нас полностью </a:t>
            </a:r>
            <a:r>
              <a:rPr lang="ru-RU" sz="2400" dirty="0" smtClean="0"/>
              <a:t>устраивают</a:t>
            </a:r>
            <a:r>
              <a:rPr lang="en-US" sz="3200" b="1" dirty="0" smtClean="0"/>
              <a:t>?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2356" y="2500348"/>
            <a:ext cx="25945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Объект класса потомка можно положить в объект класса предка!!!</a:t>
            </a:r>
          </a:p>
        </p:txBody>
      </p:sp>
    </p:spTree>
    <p:extLst>
      <p:ext uri="{BB962C8B-B14F-4D97-AF65-F5344CB8AC3E}">
        <p14:creationId xmlns:p14="http://schemas.microsoft.com/office/powerpoint/2010/main" val="254285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2" grpId="0" animBg="1"/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261"/>
            <a:ext cx="10515600" cy="876822"/>
          </a:xfrm>
        </p:spPr>
        <p:txBody>
          <a:bodyPr/>
          <a:lstStyle/>
          <a:p>
            <a:r>
              <a:rPr lang="en-US" dirty="0" smtClean="0"/>
              <a:t>…inheritance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262534" y="6447793"/>
            <a:ext cx="2743200" cy="365125"/>
          </a:xfrm>
        </p:spPr>
        <p:txBody>
          <a:bodyPr/>
          <a:lstStyle/>
          <a:p>
            <a:fld id="{7C373755-68AB-4937-85B2-BCD6C59A786C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7468" y="5171273"/>
            <a:ext cx="9596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 </a:t>
            </a:r>
            <a:r>
              <a:rPr lang="en-US" sz="2400" i="1" dirty="0"/>
              <a:t>Parent </a:t>
            </a:r>
            <a:r>
              <a:rPr lang="ru-RU" sz="2400" dirty="0" smtClean="0"/>
              <a:t>может быть много </a:t>
            </a:r>
            <a:r>
              <a:rPr lang="en-US" sz="2400" i="1" dirty="0" err="1" smtClean="0"/>
              <a:t>childs</a:t>
            </a:r>
            <a:r>
              <a:rPr lang="ru-RU" sz="2400" dirty="0" smtClean="0"/>
              <a:t>, но у </a:t>
            </a:r>
            <a:r>
              <a:rPr lang="en-US" sz="2400" i="1" dirty="0" smtClean="0"/>
              <a:t>child</a:t>
            </a:r>
            <a:r>
              <a:rPr lang="ru-RU" sz="2400" dirty="0" smtClean="0"/>
              <a:t> всегда один </a:t>
            </a:r>
            <a:r>
              <a:rPr lang="en-US" sz="2400" i="1" dirty="0" smtClean="0"/>
              <a:t>parent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в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C#)</a:t>
            </a: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7468" y="3853747"/>
            <a:ext cx="9042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4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en-US" sz="2400" i="1" dirty="0" smtClean="0"/>
              <a:t>Child </a:t>
            </a:r>
            <a:r>
              <a:rPr lang="ru-RU" sz="2400" dirty="0" smtClean="0"/>
              <a:t>содержит </a:t>
            </a:r>
            <a:r>
              <a:rPr lang="ru-RU" sz="2400" dirty="0"/>
              <a:t>все </a:t>
            </a:r>
            <a:r>
              <a:rPr lang="ru-RU" sz="2400" dirty="0" smtClean="0"/>
              <a:t>неприватные поля, свойства </a:t>
            </a:r>
            <a:r>
              <a:rPr lang="ru-RU" sz="2400" dirty="0"/>
              <a:t>и методы </a:t>
            </a:r>
            <a:r>
              <a:rPr lang="en-US" sz="2400" i="1" dirty="0" smtClean="0"/>
              <a:t>Parent</a:t>
            </a:r>
            <a:endParaRPr lang="ru-RU" sz="2400" i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670" y="1658846"/>
            <a:ext cx="1777964" cy="1777964"/>
          </a:xfrm>
          <a:prstGeom prst="rect">
            <a:avLst/>
          </a:prstGeom>
        </p:spPr>
      </p:pic>
      <p:sp>
        <p:nvSpPr>
          <p:cNvPr id="12" name="Выгнутая вверх стрелка 11"/>
          <p:cNvSpPr/>
          <p:nvPr/>
        </p:nvSpPr>
        <p:spPr>
          <a:xfrm flipH="1">
            <a:off x="4857852" y="2079403"/>
            <a:ext cx="1422401" cy="6791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85670" y="1628061"/>
            <a:ext cx="1777964" cy="18395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88368" y="1469426"/>
            <a:ext cx="5951659" cy="2156802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97469" y="4465199"/>
            <a:ext cx="6214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</a:t>
            </a:r>
            <a:r>
              <a:rPr lang="ru-RU" sz="2400" dirty="0" smtClean="0"/>
              <a:t>. </a:t>
            </a:r>
            <a:r>
              <a:rPr lang="en-US" sz="2400" i="1" dirty="0"/>
              <a:t>Child </a:t>
            </a:r>
            <a:r>
              <a:rPr lang="ru-RU" sz="2400" b="1" dirty="0" smtClean="0"/>
              <a:t>расширяет функциональность </a:t>
            </a:r>
            <a:r>
              <a:rPr lang="en-US" sz="2400" i="1" dirty="0" smtClean="0"/>
              <a:t>Parent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6396" y="1696945"/>
            <a:ext cx="1748748" cy="1657608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693551" y="5924809"/>
            <a:ext cx="10008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Примеры цепочек наследования</a:t>
            </a:r>
            <a:r>
              <a:rPr lang="en-US" sz="2400" dirty="0" smtClean="0"/>
              <a:t>: </a:t>
            </a:r>
            <a:r>
              <a:rPr lang="ru-RU" sz="2400" b="1" dirty="0" smtClean="0"/>
              <a:t>млекопитающее </a:t>
            </a:r>
            <a:r>
              <a:rPr lang="ru-RU" sz="2400" b="1" dirty="0"/>
              <a:t>– человек – женщина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9073294" y="2087942"/>
            <a:ext cx="25945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Объект класса потомка можно положить в объект класса предка!!!</a:t>
            </a:r>
          </a:p>
        </p:txBody>
      </p:sp>
    </p:spTree>
    <p:extLst>
      <p:ext uri="{BB962C8B-B14F-4D97-AF65-F5344CB8AC3E}">
        <p14:creationId xmlns:p14="http://schemas.microsoft.com/office/powerpoint/2010/main" val="164568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 animBg="1"/>
      <p:bldP spid="13" grpId="0" animBg="1"/>
      <p:bldP spid="14" grpId="0" animBg="1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Example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01" y="1178491"/>
            <a:ext cx="1117499" cy="111749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167" y="1120747"/>
            <a:ext cx="1193699" cy="119369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978" y="1092059"/>
            <a:ext cx="1413833" cy="141383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63162" y="2295990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BUS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141238" y="2321226"/>
            <a:ext cx="71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867066" y="2290094"/>
            <a:ext cx="1315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TRANSPORT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035475" y="292478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Transport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NumWheels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Move() { }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38200" y="2924781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Transport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EngineType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EngType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Refuel()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ru-RU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ru-RU" dirty="0">
                <a:solidFill>
                  <a:srgbClr val="008000"/>
                </a:solidFill>
                <a:latin typeface="Consolas" panose="020B0609020204030204" pitchFamily="49" charset="0"/>
              </a:rPr>
              <a:t>дозаправка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38200" y="521556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Bus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Auto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RouteNum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OpenAllDoors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 { }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610600" y="4413151"/>
            <a:ext cx="33615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Bus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bus.NumWheels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6;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bus.Move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bus.Refuel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bus.RouteNum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11;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 flipH="1">
            <a:off x="4195667" y="1598651"/>
            <a:ext cx="547808" cy="350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flipH="1">
            <a:off x="1999002" y="1598650"/>
            <a:ext cx="547808" cy="350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flipH="1">
            <a:off x="6200199" y="3277981"/>
            <a:ext cx="649083" cy="350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6200000" flipH="1">
            <a:off x="3371603" y="4933479"/>
            <a:ext cx="258826" cy="305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49282" y="2931054"/>
            <a:ext cx="5055503" cy="1323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36925" y="2929366"/>
            <a:ext cx="5463274" cy="20267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36926" y="5215565"/>
            <a:ext cx="5463274" cy="15059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316860" y="2203587"/>
            <a:ext cx="334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:</a:t>
            </a:r>
            <a:endParaRPr lang="ru-RU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2160757" y="2213150"/>
            <a:ext cx="3341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1993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" y="46802"/>
            <a:ext cx="9474200" cy="876822"/>
          </a:xfrm>
        </p:spPr>
        <p:txBody>
          <a:bodyPr/>
          <a:lstStyle/>
          <a:p>
            <a:r>
              <a:rPr lang="ru-RU" dirty="0" smtClean="0"/>
              <a:t>Модификаторы доступа</a:t>
            </a:r>
            <a:r>
              <a:rPr lang="en-US" dirty="0" smtClean="0"/>
              <a:t> (</a:t>
            </a:r>
            <a:r>
              <a:rPr lang="ru-RU" dirty="0" smtClean="0"/>
              <a:t>про </a:t>
            </a:r>
            <a:r>
              <a:rPr lang="en-US" dirty="0" smtClean="0"/>
              <a:t>protected)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204214"/>
              </p:ext>
            </p:extLst>
          </p:nvPr>
        </p:nvGraphicFramePr>
        <p:xfrm>
          <a:off x="838200" y="3038930"/>
          <a:ext cx="5548505" cy="20781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9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8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public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Доступно</a:t>
                      </a:r>
                      <a:r>
                        <a:rPr lang="ru-RU" sz="2000" baseline="0" dirty="0" smtClean="0"/>
                        <a:t> вне класса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2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private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Доступно</a:t>
                      </a:r>
                      <a:r>
                        <a:rPr lang="ru-RU" sz="2000" baseline="0" dirty="0" smtClean="0"/>
                        <a:t> только из класса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637413"/>
                  </a:ext>
                </a:extLst>
              </a:tr>
              <a:tr h="45409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protected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Не</a:t>
                      </a:r>
                      <a:r>
                        <a:rPr lang="ru-RU" sz="2000" baseline="0" dirty="0" smtClean="0"/>
                        <a:t> доступно вне класса, но доступно в наследующих данный класс типах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358900"/>
            <a:ext cx="10985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Могут применяться к полям, методам и свойствам и определяют, возможен ли доступ к данным элементам извне.</a:t>
            </a:r>
            <a:endParaRPr lang="ru-RU" sz="2800" dirty="0"/>
          </a:p>
        </p:txBody>
      </p:sp>
      <p:pic>
        <p:nvPicPr>
          <p:cNvPr id="1026" name="Picture 2" descr="http://cdn13.img22.ria.ru/images/91063/87/9106387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3038930"/>
            <a:ext cx="4318000" cy="244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3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5534" y="102463"/>
            <a:ext cx="6172200" cy="876822"/>
          </a:xfrm>
        </p:spPr>
        <p:txBody>
          <a:bodyPr/>
          <a:lstStyle/>
          <a:p>
            <a:r>
              <a:rPr lang="en-US" dirty="0" smtClean="0"/>
              <a:t>Casts (</a:t>
            </a:r>
            <a:r>
              <a:rPr lang="ru-RU" dirty="0" smtClean="0"/>
              <a:t>приведение типов)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997119" y="1471960"/>
            <a:ext cx="10356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Преобразование (конвертирование) одного типа в другой</a:t>
            </a:r>
            <a:endParaRPr lang="ru-RU" sz="32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823602" y="3296986"/>
            <a:ext cx="1154993" cy="181911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296" y="3394419"/>
            <a:ext cx="1031710" cy="162424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875" y="3711817"/>
            <a:ext cx="1918858" cy="989451"/>
          </a:xfrm>
          <a:prstGeom prst="rect">
            <a:avLst/>
          </a:prstGeom>
        </p:spPr>
      </p:pic>
      <p:sp>
        <p:nvSpPr>
          <p:cNvPr id="16" name="Стрелка вправо 15"/>
          <p:cNvSpPr/>
          <p:nvPr/>
        </p:nvSpPr>
        <p:spPr>
          <a:xfrm flipH="1">
            <a:off x="4771875" y="4809796"/>
            <a:ext cx="2074128" cy="356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66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7066" y="109025"/>
            <a:ext cx="5223933" cy="876822"/>
          </a:xfrm>
        </p:spPr>
        <p:txBody>
          <a:bodyPr/>
          <a:lstStyle/>
          <a:p>
            <a:r>
              <a:rPr lang="en-US" dirty="0" smtClean="0"/>
              <a:t>Casts (primitive types)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193168" y="1368337"/>
            <a:ext cx="7805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Преобразование (конвертирование) одного типа в другой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373243" y="2414827"/>
            <a:ext cx="3281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/>
              <a:t>Явное</a:t>
            </a:r>
            <a:r>
              <a:rPr lang="en-US" sz="3200" b="1" u="sng" dirty="0" smtClean="0"/>
              <a:t> – explicitly</a:t>
            </a:r>
            <a:endParaRPr lang="ru-RU" sz="3200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14122" y="2385481"/>
            <a:ext cx="3762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/>
              <a:t>Неявное</a:t>
            </a:r>
            <a:r>
              <a:rPr lang="en-US" sz="3200" b="1" u="sng" dirty="0" smtClean="0"/>
              <a:t> – implicitly</a:t>
            </a:r>
            <a:endParaRPr lang="ru-RU" sz="32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714122" y="2968353"/>
            <a:ext cx="3663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потеря </a:t>
            </a:r>
            <a:r>
              <a:rPr lang="ru-RU" sz="2400" dirty="0"/>
              <a:t>данных </a:t>
            </a:r>
            <a:r>
              <a:rPr lang="ru-RU" sz="2400" dirty="0" smtClean="0"/>
              <a:t>исключена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920141" y="2970256"/>
            <a:ext cx="6145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потеря данных </a:t>
            </a:r>
            <a:r>
              <a:rPr lang="ru-RU" sz="2400" dirty="0" smtClean="0"/>
              <a:t>осознается программистом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26780" y="3385754"/>
            <a:ext cx="22265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/>
              <a:t>Автоматически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32608" y="3385754"/>
            <a:ext cx="1362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/>
              <a:t>Вручную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58728" y="4332996"/>
            <a:ext cx="26867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century = 21;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century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047547" y="5352464"/>
            <a:ext cx="37422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century = 21;</a:t>
            </a:r>
          </a:p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)century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745891" y="4316989"/>
            <a:ext cx="2116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g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9.8;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g;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688033" y="5336458"/>
            <a:ext cx="2174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g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21;</a:t>
            </a:r>
          </a:p>
          <a:p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)g;</a:t>
            </a:r>
            <a:endParaRPr lang="ru-RU" dirty="0"/>
          </a:p>
        </p:txBody>
      </p:sp>
      <p:sp>
        <p:nvSpPr>
          <p:cNvPr id="16" name="Фигура, имеющая форму буквы L 15"/>
          <p:cNvSpPr/>
          <p:nvPr/>
        </p:nvSpPr>
        <p:spPr>
          <a:xfrm rot="18900000">
            <a:off x="4580857" y="5639727"/>
            <a:ext cx="330200" cy="210740"/>
          </a:xfrm>
          <a:prstGeom prst="corne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Фигура, имеющая форму буквы L 16"/>
          <p:cNvSpPr/>
          <p:nvPr/>
        </p:nvSpPr>
        <p:spPr>
          <a:xfrm rot="18900000">
            <a:off x="4588932" y="4639767"/>
            <a:ext cx="330200" cy="210740"/>
          </a:xfrm>
          <a:prstGeom prst="corne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Фигура, имеющая форму буквы L 17"/>
          <p:cNvSpPr/>
          <p:nvPr/>
        </p:nvSpPr>
        <p:spPr>
          <a:xfrm rot="18900000">
            <a:off x="9899497" y="5627409"/>
            <a:ext cx="330200" cy="210740"/>
          </a:xfrm>
          <a:prstGeom prst="corne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множение 19"/>
          <p:cNvSpPr/>
          <p:nvPr/>
        </p:nvSpPr>
        <p:spPr>
          <a:xfrm>
            <a:off x="9873345" y="4631103"/>
            <a:ext cx="382504" cy="42544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множение 20"/>
          <p:cNvSpPr/>
          <p:nvPr/>
        </p:nvSpPr>
        <p:spPr>
          <a:xfrm>
            <a:off x="7739746" y="3839879"/>
            <a:ext cx="1955800" cy="1727200"/>
          </a:xfrm>
          <a:prstGeom prst="mathMultiply">
            <a:avLst/>
          </a:prstGeom>
          <a:solidFill>
            <a:srgbClr val="FF0000">
              <a:alpha val="31000"/>
            </a:srgb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73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7" grpId="0"/>
      <p:bldP spid="4" grpId="0"/>
      <p:bldP spid="5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3755-68AB-4937-85B2-BCD6C59A786C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0067" y="59490"/>
            <a:ext cx="5257800" cy="876822"/>
          </a:xfrm>
        </p:spPr>
        <p:txBody>
          <a:bodyPr/>
          <a:lstStyle/>
          <a:p>
            <a:r>
              <a:rPr lang="en-US" dirty="0" smtClean="0"/>
              <a:t>Casts (reference types)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517333" y="289378"/>
            <a:ext cx="6687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Преобразование (конвертирование) одного типа в другой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0224" y="1421970"/>
            <a:ext cx="49176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Say {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Weight {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Eat() { }</a:t>
            </a:r>
          </a:p>
          <a:p>
            <a:r>
              <a:rPr lang="ru-RU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0224" y="3259778"/>
            <a:ext cx="314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Animal{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Cat(){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.Say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"Mew"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50224" y="4946755"/>
            <a:ext cx="3225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Dog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Animal{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Dog(){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.Say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Gaw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841998" y="2575193"/>
            <a:ext cx="2819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05650" y="4740088"/>
            <a:ext cx="38266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Animal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animal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kitty = 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)animal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41998" y="1574413"/>
            <a:ext cx="4834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1. </a:t>
            </a:r>
            <a:r>
              <a:rPr lang="en-US" sz="2800" u="sng" dirty="0" err="1" smtClean="0"/>
              <a:t>Upcasting</a:t>
            </a:r>
            <a:r>
              <a:rPr lang="en-US" sz="2800" u="sng" dirty="0"/>
              <a:t> </a:t>
            </a:r>
            <a:r>
              <a:rPr lang="en-US" sz="2800" u="sng" dirty="0" smtClean="0"/>
              <a:t>(</a:t>
            </a:r>
            <a:r>
              <a:rPr lang="ru-RU" sz="2800" u="sng" dirty="0" smtClean="0"/>
              <a:t>восходящее) </a:t>
            </a:r>
            <a:endParaRPr lang="ru-RU" sz="2800" u="sng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2131377"/>
            <a:ext cx="3556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child</a:t>
            </a:r>
            <a:r>
              <a:rPr lang="en-US" sz="2000" dirty="0" smtClean="0"/>
              <a:t> </a:t>
            </a:r>
            <a:r>
              <a:rPr lang="ru-RU" sz="2000" dirty="0" smtClean="0"/>
              <a:t>можно положить в </a:t>
            </a:r>
            <a:r>
              <a:rPr lang="en-US" sz="2000" i="1" dirty="0" smtClean="0"/>
              <a:t>parent</a:t>
            </a:r>
            <a:endParaRPr lang="ru-RU" sz="20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5905650" y="3837944"/>
            <a:ext cx="4834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2. </a:t>
            </a:r>
            <a:r>
              <a:rPr lang="en-US" sz="2800" u="sng" dirty="0" err="1" smtClean="0"/>
              <a:t>Downcasting</a:t>
            </a:r>
            <a:r>
              <a:rPr lang="en-US" sz="2800" u="sng" dirty="0" smtClean="0"/>
              <a:t> (</a:t>
            </a:r>
            <a:r>
              <a:rPr lang="ru-RU" sz="2800" u="sng" dirty="0" smtClean="0"/>
              <a:t>нисходящее) </a:t>
            </a:r>
            <a:endParaRPr lang="ru-RU" sz="2800" u="sng" dirty="0"/>
          </a:p>
        </p:txBody>
      </p:sp>
      <p:sp>
        <p:nvSpPr>
          <p:cNvPr id="28" name="TextBox 27"/>
          <p:cNvSpPr txBox="1"/>
          <p:nvPr/>
        </p:nvSpPr>
        <p:spPr>
          <a:xfrm>
            <a:off x="8855829" y="2705300"/>
            <a:ext cx="1253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imlicitly</a:t>
            </a:r>
            <a:endParaRPr lang="ru-RU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728828" y="5461443"/>
            <a:ext cx="1168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explicitly</a:t>
            </a:r>
            <a:endParaRPr lang="ru-RU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0422163" y="1825430"/>
            <a:ext cx="1080796" cy="4616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Animal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0422163" y="2674522"/>
            <a:ext cx="1080796" cy="4616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Cat</a:t>
            </a:r>
            <a:endParaRPr lang="ru-RU" sz="2400" dirty="0"/>
          </a:p>
        </p:txBody>
      </p:sp>
      <p:cxnSp>
        <p:nvCxnSpPr>
          <p:cNvPr id="35" name="Прямая со стрелкой 34"/>
          <p:cNvCxnSpPr>
            <a:stCxn id="31" idx="2"/>
            <a:endCxn id="32" idx="0"/>
          </p:cNvCxnSpPr>
          <p:nvPr/>
        </p:nvCxnSpPr>
        <p:spPr>
          <a:xfrm>
            <a:off x="10962561" y="2287095"/>
            <a:ext cx="0" cy="387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трелка вниз 35"/>
          <p:cNvSpPr/>
          <p:nvPr/>
        </p:nvSpPr>
        <p:spPr>
          <a:xfrm rot="10800000">
            <a:off x="11710618" y="1995946"/>
            <a:ext cx="211213" cy="10710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 rot="10800000" flipV="1">
            <a:off x="11662508" y="4707647"/>
            <a:ext cx="211213" cy="10710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10422163" y="4583928"/>
            <a:ext cx="1080796" cy="4616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Animal</a:t>
            </a:r>
            <a:endParaRPr lang="ru-RU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10422163" y="5433020"/>
            <a:ext cx="1080796" cy="461665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Cat</a:t>
            </a:r>
            <a:endParaRPr lang="ru-RU" sz="2400" dirty="0"/>
          </a:p>
        </p:txBody>
      </p:sp>
      <p:cxnSp>
        <p:nvCxnSpPr>
          <p:cNvPr id="48" name="Прямая со стрелкой 47"/>
          <p:cNvCxnSpPr>
            <a:stCxn id="46" idx="2"/>
            <a:endCxn id="47" idx="0"/>
          </p:cNvCxnSpPr>
          <p:nvPr/>
        </p:nvCxnSpPr>
        <p:spPr>
          <a:xfrm>
            <a:off x="10962561" y="5045593"/>
            <a:ext cx="0" cy="3874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44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 animBg="1"/>
      <p:bldP spid="32" grpId="0" animBg="1"/>
      <p:bldP spid="36" grpId="0" animBg="1"/>
      <p:bldP spid="40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806</TotalTime>
  <Words>1004</Words>
  <Application>Microsoft Office PowerPoint</Application>
  <PresentationFormat>Широкоэкранный</PresentationFormat>
  <Paragraphs>253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Consolas</vt:lpstr>
      <vt:lpstr>Courier New</vt:lpstr>
      <vt:lpstr>Times New Roman</vt:lpstr>
      <vt:lpstr>Wingdings</vt:lpstr>
      <vt:lpstr>Тема Office</vt:lpstr>
      <vt:lpstr>Специальное оформление</vt:lpstr>
      <vt:lpstr>C#  V   OOP</vt:lpstr>
      <vt:lpstr>Plan</vt:lpstr>
      <vt:lpstr>Inheritance…</vt:lpstr>
      <vt:lpstr>…inheritance</vt:lpstr>
      <vt:lpstr>Bus Example</vt:lpstr>
      <vt:lpstr>Модификаторы доступа (про protected)</vt:lpstr>
      <vt:lpstr>Casts (приведение типов)</vt:lpstr>
      <vt:lpstr>Casts (primitive types)</vt:lpstr>
      <vt:lpstr>Casts (reference types)</vt:lpstr>
      <vt:lpstr>Casts (is &amp; as)</vt:lpstr>
      <vt:lpstr>Casts operator methods</vt:lpstr>
      <vt:lpstr>System.Object</vt:lpstr>
      <vt:lpstr>Sealed запечатывание</vt:lpstr>
      <vt:lpstr>Operator overloading перегрузка операторов</vt:lpstr>
      <vt:lpstr>Структуры (Value Types)</vt:lpstr>
      <vt:lpstr>Value Types  значимые типы</vt:lpstr>
      <vt:lpstr>Value Types  значимые типы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I - Introduction</dc:title>
  <dc:creator>first</dc:creator>
  <cp:lastModifiedBy>Администратор</cp:lastModifiedBy>
  <cp:revision>213</cp:revision>
  <dcterms:created xsi:type="dcterms:W3CDTF">2015-12-09T08:12:41Z</dcterms:created>
  <dcterms:modified xsi:type="dcterms:W3CDTF">2020-02-26T04:31:56Z</dcterms:modified>
</cp:coreProperties>
</file>