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75" d="100"/>
          <a:sy n="75" d="100"/>
        </p:scale>
        <p:origin x="-403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92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08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5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01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05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47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19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4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4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8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6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3741-11FE-4F6D-B092-9A25C959E0B5}" type="datetimeFigureOut">
              <a:rPr lang="ru-RU" smtClean="0"/>
              <a:t>04.01.2020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7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03361"/>
            <a:ext cx="9144000" cy="1206601"/>
          </a:xfrm>
        </p:spPr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19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Массивы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019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3705" y="-23828"/>
            <a:ext cx="5023413" cy="1325563"/>
          </a:xfrm>
        </p:spPr>
        <p:txBody>
          <a:bodyPr/>
          <a:lstStyle/>
          <a:p>
            <a:r>
              <a:rPr lang="en-US" dirty="0" smtClean="0"/>
              <a:t>6</a:t>
            </a:r>
            <a:r>
              <a:rPr lang="ru-RU" dirty="0" smtClean="0"/>
              <a:t>. </a:t>
            </a:r>
            <a:r>
              <a:rPr lang="en-US" dirty="0" smtClean="0"/>
              <a:t>What’s Happening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824" y="2618814"/>
            <a:ext cx="3703311" cy="36699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k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or(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:=0;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&lt;n;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++){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c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k,i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k,i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c;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0430" y="1045159"/>
            <a:ext cx="113276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/>
              <a:t>Значения двух массивов A[1..100] и B[1..100] задаются с помощью следующего фрагмента программы</a:t>
            </a:r>
            <a:r>
              <a:rPr lang="en-US" sz="2000" i="1" dirty="0"/>
              <a:t>.</a:t>
            </a:r>
            <a:r>
              <a:rPr lang="ru-RU" sz="2000" i="1" dirty="0" smtClean="0"/>
              <a:t> </a:t>
            </a:r>
            <a:r>
              <a:rPr lang="en-US" sz="2000" i="1" dirty="0" smtClean="0"/>
              <a:t> </a:t>
            </a:r>
            <a:r>
              <a:rPr lang="ru-RU" sz="2000" i="1" dirty="0"/>
              <a:t>Какой элемент массива B будет наибольшим?</a:t>
            </a:r>
            <a:endParaRPr lang="ru-RU" sz="2000" dirty="0"/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145280" y="1706879"/>
            <a:ext cx="25677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86384" y="2508004"/>
            <a:ext cx="815191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 втором цикле для всех номеров n от 1 до 100 выполняется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оператор  </a:t>
            </a:r>
            <a:r>
              <a:rPr lang="en-US" sz="20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[101-</a:t>
            </a: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:= </a:t>
            </a: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2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2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];</a:t>
            </a: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40086" y="4408856"/>
            <a:ext cx="77679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A[1], наибольший элемент массива А, будет записан в B[100], поэтому B[100] – наибольший элемент в массиве В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86805" y="1957687"/>
            <a:ext cx="3021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Рассмотрим </a:t>
            </a:r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второй цикл</a:t>
            </a:r>
            <a:r>
              <a:rPr lang="en-US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86384" y="3374784"/>
            <a:ext cx="10309185" cy="779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20110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который просто переписывает элементы массива A в массив В, «развертывая» массив в обратном порядке 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59953" y="5663377"/>
            <a:ext cx="2312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</a:t>
            </a:r>
            <a:r>
              <a:rPr lang="en-US" sz="2400" dirty="0" smtClean="0"/>
              <a:t>:        </a:t>
            </a:r>
            <a:r>
              <a:rPr lang="ru-RU" sz="3600" b="1" dirty="0" smtClean="0"/>
              <a:t>4</a:t>
            </a:r>
            <a:endParaRPr lang="ru-RU" sz="36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40085" y="5342851"/>
            <a:ext cx="33681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B[1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	</a:t>
            </a:r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[21]	</a:t>
            </a:r>
            <a:endParaRPr lang="ru-RU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[80]	4)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[100]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6522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6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3705" y="-23828"/>
            <a:ext cx="5023413" cy="1325563"/>
          </a:xfrm>
        </p:spPr>
        <p:txBody>
          <a:bodyPr/>
          <a:lstStyle/>
          <a:p>
            <a:r>
              <a:rPr lang="ru-RU" dirty="0" smtClean="0"/>
              <a:t>7</a:t>
            </a:r>
            <a:r>
              <a:rPr lang="ru-RU" dirty="0" smtClean="0"/>
              <a:t>. </a:t>
            </a:r>
            <a:r>
              <a:rPr lang="ru-RU" dirty="0" smtClean="0"/>
              <a:t>Игра с матрицами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430" y="2465966"/>
            <a:ext cx="3962706" cy="30577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&lt;=10;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 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for(k=1; k&lt;=10; k++) 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if 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][k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1;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else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][k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430" y="1129145"/>
            <a:ext cx="113276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/>
              <a:t>Значения элементов двухмерного массива A[1..10,1..10] задаются с помощью следующего фрагмента программы</a:t>
            </a:r>
            <a:r>
              <a:rPr lang="ru-RU" sz="2000" i="1" dirty="0"/>
              <a:t>. Чему равна сумма элементов массива после выполнения этого фрагмента программы?</a:t>
            </a:r>
            <a:endParaRPr lang="ru-RU" sz="2000" dirty="0"/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145280" y="1706879"/>
            <a:ext cx="25677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354494" y="2465966"/>
            <a:ext cx="74535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000" dirty="0"/>
              <a:t>элементы, для которых </a:t>
            </a:r>
            <a:r>
              <a:rPr lang="ru-RU" sz="2000" b="1" dirty="0"/>
              <a:t>i=k</a:t>
            </a:r>
            <a:r>
              <a:rPr lang="ru-RU" sz="2000" dirty="0"/>
              <a:t> – это главная диагональ матрицы, поэтому элементы, для которых </a:t>
            </a:r>
            <a:r>
              <a:rPr lang="ru-RU" sz="2000" b="1" dirty="0"/>
              <a:t>i &gt; k</a:t>
            </a:r>
            <a:r>
              <a:rPr lang="ru-RU" sz="2000" dirty="0"/>
              <a:t> (только они будут равны 1), находятся под главной диагональю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720432"/>
              </p:ext>
            </p:extLst>
          </p:nvPr>
        </p:nvGraphicFramePr>
        <p:xfrm>
          <a:off x="4459016" y="3784921"/>
          <a:ext cx="2023445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4689">
                  <a:extLst>
                    <a:ext uri="{9D8B030D-6E8A-4147-A177-3AD203B41FA5}">
                      <a16:colId xmlns:a16="http://schemas.microsoft.com/office/drawing/2014/main" val="2321735282"/>
                    </a:ext>
                  </a:extLst>
                </a:gridCol>
                <a:gridCol w="404689">
                  <a:extLst>
                    <a:ext uri="{9D8B030D-6E8A-4147-A177-3AD203B41FA5}">
                      <a16:colId xmlns:a16="http://schemas.microsoft.com/office/drawing/2014/main" val="1305296616"/>
                    </a:ext>
                  </a:extLst>
                </a:gridCol>
                <a:gridCol w="404689">
                  <a:extLst>
                    <a:ext uri="{9D8B030D-6E8A-4147-A177-3AD203B41FA5}">
                      <a16:colId xmlns:a16="http://schemas.microsoft.com/office/drawing/2014/main" val="161407516"/>
                    </a:ext>
                  </a:extLst>
                </a:gridCol>
                <a:gridCol w="404689">
                  <a:extLst>
                    <a:ext uri="{9D8B030D-6E8A-4147-A177-3AD203B41FA5}">
                      <a16:colId xmlns:a16="http://schemas.microsoft.com/office/drawing/2014/main" val="2866955055"/>
                    </a:ext>
                  </a:extLst>
                </a:gridCol>
                <a:gridCol w="404689">
                  <a:extLst>
                    <a:ext uri="{9D8B030D-6E8A-4147-A177-3AD203B41FA5}">
                      <a16:colId xmlns:a16="http://schemas.microsoft.com/office/drawing/2014/main" val="3976289686"/>
                    </a:ext>
                  </a:extLst>
                </a:gridCol>
              </a:tblGrid>
              <a:tr h="275793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031315"/>
                  </a:ext>
                </a:extLst>
              </a:tr>
              <a:tr h="23571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113987"/>
                  </a:ext>
                </a:extLst>
              </a:tr>
              <a:tr h="23571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551103"/>
                  </a:ext>
                </a:extLst>
              </a:tr>
              <a:tr h="23571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697776"/>
                  </a:ext>
                </a:extLst>
              </a:tr>
              <a:tr h="23571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040809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604914" y="41333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604914" y="451465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604914" y="489595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604914" y="527724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459601" y="429202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454071" y="467332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ru-RU" sz="2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454071" y="505646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+</a:t>
            </a:r>
            <a:endParaRPr lang="ru-RU" sz="2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277100" y="3603288"/>
            <a:ext cx="445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используем формулу арифметической прогрессии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Прямоугольник 22"/>
              <p:cNvSpPr/>
              <p:nvPr/>
            </p:nvSpPr>
            <p:spPr>
              <a:xfrm>
                <a:off x="7278644" y="4367856"/>
                <a:ext cx="304019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644" y="4367856"/>
                <a:ext cx="3040191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0212584" y="4292029"/>
            <a:ext cx="1173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  </a:t>
            </a:r>
            <a:r>
              <a:rPr lang="en-US" sz="3600" b="1" dirty="0" smtClean="0"/>
              <a:t>45</a:t>
            </a:r>
            <a:endParaRPr lang="ru-RU" sz="3600" b="1" dirty="0"/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60331" y="5817136"/>
            <a:ext cx="663926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если приведенная выше формула прочно забыта, можно попытаться сгруппировать слагаемые в пары с равной суммой (как сделал, будучи школьником, великий математик К.Ф. Гаусс)</a:t>
            </a: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221453"/>
              </p:ext>
            </p:extLst>
          </p:nvPr>
        </p:nvGraphicFramePr>
        <p:xfrm>
          <a:off x="6906600" y="6278801"/>
          <a:ext cx="5151775" cy="289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r:id="rId4" imgW="3416300" imgH="203200" progId="Equation.3">
                  <p:embed/>
                </p:oleObj>
              </mc:Choice>
              <mc:Fallback>
                <p:oleObj r:id="rId4" imgW="3416300" imgH="203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6600" y="6278801"/>
                        <a:ext cx="5151775" cy="2897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29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4319" y="241473"/>
            <a:ext cx="5435601" cy="1325563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7</a:t>
            </a:r>
            <a:r>
              <a:rPr lang="ru-RU" dirty="0" smtClean="0"/>
              <a:t>. </a:t>
            </a:r>
            <a:r>
              <a:rPr lang="ru-RU" dirty="0" smtClean="0"/>
              <a:t>Игра с матрицами.</a:t>
            </a:r>
            <a:br>
              <a:rPr lang="ru-RU" dirty="0" smtClean="0"/>
            </a:br>
            <a:r>
              <a:rPr lang="ru-RU" dirty="0" smtClean="0"/>
              <a:t>     Перезагрузка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6241" y="474469"/>
            <a:ext cx="3526775" cy="191132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l-PL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l-PL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i=1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&lt;=</a:t>
            </a:r>
            <a:r>
              <a:rPr lang="pl-PL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  <a:endParaRPr lang="pl-PL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18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l-PL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l-PL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j=1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j&lt;=4;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j++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  <a:endParaRPr lang="pl-PL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pl-PL" sz="18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A[i,j</a:t>
            </a:r>
            <a:r>
              <a:rPr lang="pl-PL" sz="1800" dirty="0" smtClean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]=</a:t>
            </a:r>
            <a:r>
              <a:rPr lang="pl-PL" sz="1800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A[i,j]+5;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18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pl-PL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A[j,i</a:t>
            </a:r>
            <a:r>
              <a:rPr lang="pl-PL" sz="1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]=</a:t>
            </a:r>
            <a:r>
              <a:rPr lang="pl-PL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A[j,i]+5;</a:t>
            </a:r>
            <a:r>
              <a:rPr lang="pl-PL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</a:t>
            </a:r>
            <a:endParaRPr lang="pl-PL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8412" y="5194579"/>
            <a:ext cx="10835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/>
              <a:t>Значения элементов двухмерного массива A[1..10,1..10] сначала равны 5. Затем выполняется следующий фрагмент программы</a:t>
            </a:r>
            <a:r>
              <a:rPr lang="en-US" sz="2000" i="1" dirty="0" smtClean="0"/>
              <a:t>. </a:t>
            </a:r>
            <a:r>
              <a:rPr lang="ru-RU" sz="2000" i="1" dirty="0"/>
              <a:t>Сколько элементов массива будут равны 10?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12500"/>
              </p:ext>
            </p:extLst>
          </p:nvPr>
        </p:nvGraphicFramePr>
        <p:xfrm>
          <a:off x="1688126" y="2665040"/>
          <a:ext cx="2446992" cy="2414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832">
                  <a:extLst>
                    <a:ext uri="{9D8B030D-6E8A-4147-A177-3AD203B41FA5}">
                      <a16:colId xmlns:a16="http://schemas.microsoft.com/office/drawing/2014/main" val="4181610041"/>
                    </a:ext>
                  </a:extLst>
                </a:gridCol>
                <a:gridCol w="407832">
                  <a:extLst>
                    <a:ext uri="{9D8B030D-6E8A-4147-A177-3AD203B41FA5}">
                      <a16:colId xmlns:a16="http://schemas.microsoft.com/office/drawing/2014/main" val="275805312"/>
                    </a:ext>
                  </a:extLst>
                </a:gridCol>
                <a:gridCol w="407832">
                  <a:extLst>
                    <a:ext uri="{9D8B030D-6E8A-4147-A177-3AD203B41FA5}">
                      <a16:colId xmlns:a16="http://schemas.microsoft.com/office/drawing/2014/main" val="2224279046"/>
                    </a:ext>
                  </a:extLst>
                </a:gridCol>
                <a:gridCol w="407832">
                  <a:extLst>
                    <a:ext uri="{9D8B030D-6E8A-4147-A177-3AD203B41FA5}">
                      <a16:colId xmlns:a16="http://schemas.microsoft.com/office/drawing/2014/main" val="118907074"/>
                    </a:ext>
                  </a:extLst>
                </a:gridCol>
                <a:gridCol w="407832">
                  <a:extLst>
                    <a:ext uri="{9D8B030D-6E8A-4147-A177-3AD203B41FA5}">
                      <a16:colId xmlns:a16="http://schemas.microsoft.com/office/drawing/2014/main" val="3329282614"/>
                    </a:ext>
                  </a:extLst>
                </a:gridCol>
                <a:gridCol w="407832">
                  <a:extLst>
                    <a:ext uri="{9D8B030D-6E8A-4147-A177-3AD203B41FA5}">
                      <a16:colId xmlns:a16="http://schemas.microsoft.com/office/drawing/2014/main" val="3591987608"/>
                    </a:ext>
                  </a:extLst>
                </a:gridCol>
              </a:tblGrid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715309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75841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251173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000385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500277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347935"/>
                  </a:ext>
                </a:extLst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890531"/>
              </p:ext>
            </p:extLst>
          </p:nvPr>
        </p:nvGraphicFramePr>
        <p:xfrm>
          <a:off x="4492286" y="2665040"/>
          <a:ext cx="3066756" cy="2414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1126">
                  <a:extLst>
                    <a:ext uri="{9D8B030D-6E8A-4147-A177-3AD203B41FA5}">
                      <a16:colId xmlns:a16="http://schemas.microsoft.com/office/drawing/2014/main" val="4181610041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275805312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2224279046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118907074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3329282614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3591987608"/>
                    </a:ext>
                  </a:extLst>
                </a:gridCol>
              </a:tblGrid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715309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75841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251173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000385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500277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347935"/>
                  </a:ext>
                </a:extLst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77166"/>
              </p:ext>
            </p:extLst>
          </p:nvPr>
        </p:nvGraphicFramePr>
        <p:xfrm>
          <a:off x="7916210" y="2668160"/>
          <a:ext cx="3066756" cy="2414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1126">
                  <a:extLst>
                    <a:ext uri="{9D8B030D-6E8A-4147-A177-3AD203B41FA5}">
                      <a16:colId xmlns:a16="http://schemas.microsoft.com/office/drawing/2014/main" val="4181610041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275805312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2224279046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118907074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3329282614"/>
                    </a:ext>
                  </a:extLst>
                </a:gridCol>
                <a:gridCol w="511126">
                  <a:extLst>
                    <a:ext uri="{9D8B030D-6E8A-4147-A177-3AD203B41FA5}">
                      <a16:colId xmlns:a16="http://schemas.microsoft.com/office/drawing/2014/main" val="3591987608"/>
                    </a:ext>
                  </a:extLst>
                </a:gridCol>
              </a:tblGrid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715309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75841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251173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000385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500277"/>
                  </a:ext>
                </a:extLst>
              </a:tr>
              <a:tr h="4024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347935"/>
                  </a:ext>
                </a:extLst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9879623" y="5902465"/>
            <a:ext cx="2312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</a:t>
            </a:r>
            <a:r>
              <a:rPr lang="en-US" sz="2400" dirty="0" smtClean="0"/>
              <a:t>:        </a:t>
            </a:r>
            <a:r>
              <a:rPr lang="en-US" sz="3600" b="1" dirty="0" smtClean="0"/>
              <a:t>8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08396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1765"/>
            <a:ext cx="10515600" cy="1325563"/>
          </a:xfrm>
        </p:spPr>
        <p:txBody>
          <a:bodyPr/>
          <a:lstStyle/>
          <a:p>
            <a:r>
              <a:rPr lang="ru-RU" dirty="0" smtClean="0"/>
              <a:t>Типы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3000" dirty="0"/>
              <a:t>Массивный </a:t>
            </a:r>
            <a:r>
              <a:rPr lang="ru-RU" sz="3000" dirty="0" smtClean="0"/>
              <a:t>расчет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 smtClean="0"/>
              <a:t>Permutation</a:t>
            </a:r>
            <a:endParaRPr lang="ru-RU" sz="3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3000" dirty="0"/>
              <a:t>После </a:t>
            </a:r>
            <a:r>
              <a:rPr lang="ru-RU" sz="3000" dirty="0" smtClean="0"/>
              <a:t>преобразования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 err="1" smtClean="0"/>
              <a:t>ArrayFill</a:t>
            </a:r>
            <a:endParaRPr lang="ru-RU" sz="3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 smtClean="0"/>
              <a:t>Matrices</a:t>
            </a:r>
            <a:endParaRPr lang="ru-RU" sz="3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3000" dirty="0"/>
              <a:t>What’s </a:t>
            </a:r>
            <a:r>
              <a:rPr lang="en-US" sz="3000" dirty="0" smtClean="0"/>
              <a:t>Happening</a:t>
            </a:r>
            <a:endParaRPr lang="ru-RU" sz="3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3000" dirty="0"/>
              <a:t>Игра с </a:t>
            </a:r>
            <a:r>
              <a:rPr lang="ru-RU" sz="3000" dirty="0" smtClean="0"/>
              <a:t>матрицами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sz="3000" dirty="0"/>
              <a:t>Игра с </a:t>
            </a:r>
            <a:r>
              <a:rPr lang="ru-RU" sz="3000" dirty="0" smtClean="0"/>
              <a:t>матрицами. Перезагрузка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6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3309" y="-53044"/>
            <a:ext cx="5618480" cy="1325563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ru-RU" dirty="0" smtClean="0"/>
              <a:t>Массивный расчет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65" y="3837233"/>
            <a:ext cx="2937872" cy="216050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s=0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n=10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for(i=0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&lt;n-1;i++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s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:=s+A[i]-A[i+2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endParaRPr lang="ru-RU" sz="24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1491" y="175206"/>
            <a:ext cx="338871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программе описан одномерный целочисленный массив с индексами от 0 до 10</a:t>
            </a:r>
            <a:r>
              <a:rPr lang="ru-RU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начале выполнения этого фрагмента в массиве находились трёхзначные натуральные числа. Какое наибольшее значение может иметь переменная s после выполнения данной программы?</a:t>
            </a:r>
            <a:endParaRPr lang="ru-RU" sz="2000" dirty="0"/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145280" y="1706879"/>
            <a:ext cx="25677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145279" y="5075230"/>
            <a:ext cx="7566074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ru-RU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altLang="ru-RU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максимальное </a:t>
            </a:r>
            <a:r>
              <a:rPr lang="ru-RU" altLang="ru-RU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значение </a:t>
            </a:r>
            <a:r>
              <a:rPr lang="en-US" altLang="ru-RU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ru-RU" altLang="ru-RU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равно 999 + 999 – 100 – 100 = </a:t>
            </a:r>
            <a:r>
              <a:rPr lang="ru-RU" altLang="ru-RU" sz="3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1798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ru-RU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</a:t>
            </a:r>
            <a:r>
              <a:rPr lang="ru-RU" altLang="ru-RU" i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обратите </a:t>
            </a:r>
            <a:r>
              <a:rPr lang="ru-RU" altLang="ru-RU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внимание, что это число не </a:t>
            </a:r>
            <a:r>
              <a:rPr lang="ru-RU" altLang="ru-RU" i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зависит</a:t>
            </a:r>
            <a:endParaRPr lang="en-US" altLang="ru-RU" i="1" dirty="0" smtClean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ru-RU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i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</a:t>
            </a:r>
            <a:r>
              <a:rPr lang="ru-RU" altLang="ru-RU" i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от размера </a:t>
            </a:r>
            <a:r>
              <a:rPr lang="ru-RU" altLang="ru-RU" i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массива</a:t>
            </a:r>
            <a:endParaRPr lang="ru-RU" altLang="ru-RU" i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45280" y="1072464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alt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возьмем </a:t>
            </a:r>
            <a:r>
              <a:rPr lang="ru-RU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массив из пяти элементов (</a:t>
            </a:r>
            <a:r>
              <a:rPr lang="en-US" altLang="ru-RU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4):</a:t>
            </a:r>
            <a:endParaRPr lang="ru-RU" alt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38968" y="1441796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 := 0</a:t>
            </a:r>
            <a:endParaRPr lang="ru-RU" altLang="ru-RU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 := s + A[0] – A[2]</a:t>
            </a:r>
            <a:endParaRPr lang="ru-RU" altLang="ru-RU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 := s + A[1] – A[3]</a:t>
            </a:r>
            <a:endParaRPr lang="ru-RU" altLang="ru-RU" sz="11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s := s + A[2] – A[4]</a:t>
            </a:r>
            <a:endParaRPr lang="ru-RU" altLang="ru-RU" sz="11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145279" y="2752936"/>
            <a:ext cx="8172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alt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итоге после всех действий</a:t>
            </a:r>
            <a:endParaRPr lang="ru-RU" altLang="ru-RU" sz="20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1600" b="1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s</a:t>
            </a:r>
            <a:r>
              <a:rPr lang="en-US" altLang="ru-RU" sz="16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:= A[0]–</a:t>
            </a:r>
            <a:r>
              <a:rPr lang="en-US" altLang="ru-RU" sz="1600" b="1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A[2]</a:t>
            </a:r>
            <a:r>
              <a:rPr lang="en-US" altLang="ru-RU" sz="16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+A[1]–A[3]+</a:t>
            </a:r>
            <a:r>
              <a:rPr lang="en-US" altLang="ru-RU" sz="1600" b="1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A[2]</a:t>
            </a:r>
            <a:r>
              <a:rPr lang="en-US" altLang="ru-RU" sz="1600" b="1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–A[4] = A[0] + A[1] – A[3] – A[4]</a:t>
            </a:r>
            <a:endParaRPr lang="ru-RU" altLang="ru-RU" sz="105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45280" y="3508806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это значит, что значение </a:t>
            </a:r>
            <a:r>
              <a:rPr lang="en-US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ru-RU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всегда будет равно сумме двух первых элементов массива минус сумма двух последних элементов</a:t>
            </a:r>
            <a:endParaRPr lang="ru-RU" alt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45279" y="4675120"/>
            <a:ext cx="74605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все числа – трёхзначные, то есть принадлежат отрезку [100</a:t>
            </a:r>
            <a:r>
              <a:rPr lang="ru-RU" alt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US" alt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999</a:t>
            </a:r>
            <a:r>
              <a:rPr lang="ru-RU" alt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ru-RU" alt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75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9070" y="-104066"/>
            <a:ext cx="3827592" cy="1325563"/>
          </a:xfrm>
        </p:spPr>
        <p:txBody>
          <a:bodyPr/>
          <a:lstStyle/>
          <a:p>
            <a:r>
              <a:rPr lang="ru-RU" dirty="0" smtClean="0"/>
              <a:t>2. </a:t>
            </a:r>
            <a:r>
              <a:rPr lang="en-US" dirty="0" smtClean="0"/>
              <a:t>Permutation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6767" y="2792434"/>
            <a:ext cx="3968480" cy="3669912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7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c = </a:t>
            </a: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for(</a:t>
            </a:r>
            <a:r>
              <a:rPr lang="en-US" sz="37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7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=1; </a:t>
            </a:r>
            <a:r>
              <a:rPr lang="en-US" sz="37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&lt;=9; </a:t>
            </a:r>
            <a:r>
              <a:rPr lang="en-US" sz="37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if (A[i-1</a:t>
            </a: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] &lt; A[</a:t>
            </a:r>
            <a:r>
              <a:rPr lang="en-US" sz="37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]){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c = </a:t>
            </a: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c + 1;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37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t = </a:t>
            </a: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sz="37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A[</a:t>
            </a:r>
            <a:r>
              <a:rPr lang="en-US" sz="37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A[i-1];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A[i-1</a:t>
            </a:r>
            <a:r>
              <a:rPr lang="en-US" sz="37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t;</a:t>
            </a:r>
            <a:endParaRPr lang="en-US" sz="37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37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  <a:endParaRPr lang="ru-RU" sz="43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0430" y="1045159"/>
            <a:ext cx="113276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В программе используется одномерный целочисленный массив A с индексами от 0 до 9. Значения элементов равны 6; 9; 7; 2; 1; 5; 0; 3; 4; 8 соответственно, т.е. A[0] = 6; A[1] = 9 и т.д.</a:t>
            </a:r>
            <a:endParaRPr lang="ru-RU" sz="2000" dirty="0"/>
          </a:p>
          <a:p>
            <a:pPr algn="just"/>
            <a:r>
              <a:rPr lang="ru-RU" sz="2000" i="1" dirty="0"/>
              <a:t>Определите значение переменной </a:t>
            </a:r>
            <a:r>
              <a:rPr lang="ru-RU" sz="2000" b="1" dirty="0"/>
              <a:t>c</a:t>
            </a:r>
            <a:r>
              <a:rPr lang="ru-RU" sz="2000" i="1" dirty="0"/>
              <a:t> после выполнения следующего фрагмента программы, записанного ниже на разных языках программирования.</a:t>
            </a:r>
            <a:endParaRPr lang="ru-RU" sz="2000" dirty="0"/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145280" y="1706879"/>
            <a:ext cx="25677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273561" y="5172512"/>
            <a:ext cx="2312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</a:t>
            </a:r>
            <a:r>
              <a:rPr lang="en-US" sz="2400" dirty="0" smtClean="0"/>
              <a:t>:        </a:t>
            </a:r>
            <a:r>
              <a:rPr lang="en-US" sz="3600" b="1" dirty="0" smtClean="0"/>
              <a:t>?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590522" y="5172511"/>
            <a:ext cx="5539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6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52408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1840" y="0"/>
            <a:ext cx="7853680" cy="1325563"/>
          </a:xfrm>
        </p:spPr>
        <p:txBody>
          <a:bodyPr>
            <a:normAutofit/>
          </a:bodyPr>
          <a:lstStyle/>
          <a:p>
            <a:r>
              <a:rPr lang="ru-RU" dirty="0" smtClean="0"/>
              <a:t>3. </a:t>
            </a:r>
            <a:r>
              <a:rPr lang="ru-RU" dirty="0" smtClean="0"/>
              <a:t>После преобразования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511" y="3224546"/>
            <a:ext cx="3663307" cy="291519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n= </a:t>
            </a:r>
            <a:r>
              <a:rPr lang="pt-BR" sz="2400" dirty="0">
                <a:latin typeface="Consolas" panose="020B0609020204030204" pitchFamily="49" charset="0"/>
                <a:cs typeface="Consolas" panose="020B0609020204030204" pitchFamily="49" charset="0"/>
              </a:rPr>
              <a:t>25;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400" dirty="0">
                <a:latin typeface="Consolas" panose="020B0609020204030204" pitchFamily="49" charset="0"/>
                <a:cs typeface="Consolas" panose="020B0609020204030204" pitchFamily="49" charset="0"/>
              </a:rPr>
              <a:t>A[1</a:t>
            </a:r>
            <a:r>
              <a:rPr lang="pt-BR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]= </a:t>
            </a:r>
            <a:r>
              <a:rPr lang="pt-BR" sz="2400" dirty="0">
                <a:latin typeface="Consolas" panose="020B0609020204030204" pitchFamily="49" charset="0"/>
                <a:cs typeface="Consolas" panose="020B0609020204030204" pitchFamily="49" charset="0"/>
              </a:rPr>
              <a:t>2;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400" dirty="0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pt-BR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or(i=2; i&lt;=n; i++){</a:t>
            </a:r>
            <a:endParaRPr lang="pt-BR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sz="2400" dirty="0">
                <a:latin typeface="Consolas" panose="020B0609020204030204" pitchFamily="49" charset="0"/>
                <a:cs typeface="Consolas" panose="020B0609020204030204" pitchFamily="49" charset="0"/>
              </a:rPr>
              <a:t>  A[i</a:t>
            </a:r>
            <a:r>
              <a:rPr lang="pt-BR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]= 2*A[i–1]%10</a:t>
            </a:r>
            <a:r>
              <a:rPr lang="pt-BR" sz="24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endParaRPr lang="pt-BR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0511" y="813665"/>
            <a:ext cx="46355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В программе используется одномерный целочисленный массив A с индексами от 1 до 25. Ниже представлен фрагмент программы, в котором задаются значения элементов: </a:t>
            </a:r>
            <a:endParaRPr lang="ru-RU" sz="2000" dirty="0"/>
          </a:p>
          <a:p>
            <a:pPr algn="just"/>
            <a:r>
              <a:rPr lang="ru-RU" sz="2000" i="1" dirty="0" smtClean="0"/>
              <a:t>Чему </a:t>
            </a:r>
            <a:r>
              <a:rPr lang="ru-RU" sz="2000" i="1" dirty="0"/>
              <a:t>будет равно значение A[25] после выполнения фрагмента программы?</a:t>
            </a:r>
            <a:endParaRPr lang="ru-RU" sz="2000" dirty="0"/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145280" y="1706879"/>
            <a:ext cx="25677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122726" y="1206001"/>
            <a:ext cx="696124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2*</a:t>
            </a:r>
            <a:r>
              <a:rPr lang="en-US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–1]</a:t>
            </a:r>
            <a:r>
              <a:rPr lang="en-US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ru-RU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есть последняя цифра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однозначные числа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89170" y="1821650"/>
            <a:ext cx="6994800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%10 было бы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2, 4, 8, 16, 32, 64, 128, 256, 512, 1024 и т.д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89170" y="2438354"/>
            <a:ext cx="6096000" cy="115416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выделим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последние цифры в этой цепочке:</a:t>
            </a:r>
          </a:p>
          <a:p>
            <a:pPr marL="637540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2, 4, 8, 6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2, 4, 8, 6, 2, 4, …</a:t>
            </a:r>
          </a:p>
          <a:p>
            <a:pPr marL="637540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они повторяются через 4 элемента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89170" y="3632152"/>
            <a:ext cx="6832754" cy="1399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таких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полных групп в массиве с 25 элементами будет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</a:t>
            </a:r>
            <a:r>
              <a:rPr lang="ru-RU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 = </a:t>
            </a:r>
            <a:r>
              <a:rPr lang="ru-RU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эти 6 групп займут первые 24 элемента, а 25-м будет первый элемент в четвёрке, то есть </a:t>
            </a:r>
            <a:r>
              <a:rPr lang="ru-RU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8834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98883" y="-23828"/>
            <a:ext cx="3827592" cy="1325563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ru-RU" dirty="0" smtClean="0"/>
              <a:t>. </a:t>
            </a:r>
            <a:r>
              <a:rPr lang="en-US" dirty="0" err="1" smtClean="0"/>
              <a:t>ArrayFill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430" y="2329447"/>
            <a:ext cx="6203363" cy="36699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&lt;=9;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]:=9-i;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&lt;5;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++){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k=A[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]=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A[9-i];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A[9-i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]=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k;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0430" y="1045159"/>
            <a:ext cx="113276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В программе используется одномерный целочисленный массив A с индексами от 0 до 9. Ниже представлен фрагмент программы, в котором значения элементов сначала задаются, а затем меняются. Чему будут равны элементы этого массива после выполнения фрагмента программы?</a:t>
            </a:r>
            <a:endParaRPr lang="ru-RU" sz="2000" dirty="0"/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145280" y="1706879"/>
            <a:ext cx="25677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683793" y="5475915"/>
            <a:ext cx="2312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</a:t>
            </a:r>
            <a:r>
              <a:rPr lang="en-US" sz="2400" dirty="0" smtClean="0"/>
              <a:t>:        </a:t>
            </a:r>
            <a:r>
              <a:rPr lang="en-US" sz="3600" b="1" dirty="0" smtClean="0"/>
              <a:t>?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993215" y="5499064"/>
            <a:ext cx="5539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75627" y="2308835"/>
            <a:ext cx="5586714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1620520" algn="l"/>
                <a:tab pos="3420745" algn="l"/>
              </a:tabLst>
            </a:pP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9 8 7 6 5 4 3 2 1 0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620520" algn="l"/>
                <a:tab pos="3420745" algn="l"/>
              </a:tabLst>
            </a:pP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0 1 2 3 4 5 6 7 8 9 </a:t>
            </a: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1620520" algn="l"/>
                <a:tab pos="3420745" algn="l"/>
              </a:tabLst>
            </a:pP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9 8 7 6 5 5 6 7 8 9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0 1 2 3 4 4 3 2 1 0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8380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98883" y="-23828"/>
            <a:ext cx="2708236" cy="1325563"/>
          </a:xfrm>
        </p:spPr>
        <p:txBody>
          <a:bodyPr/>
          <a:lstStyle/>
          <a:p>
            <a:r>
              <a:rPr lang="ru-RU" dirty="0"/>
              <a:t>5</a:t>
            </a:r>
            <a:r>
              <a:rPr lang="ru-RU" dirty="0" smtClean="0"/>
              <a:t>. </a:t>
            </a:r>
            <a:r>
              <a:rPr lang="en-US" dirty="0" smtClean="0"/>
              <a:t>Matrices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824" y="2618814"/>
            <a:ext cx="3703311" cy="36699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k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or(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:=0;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&lt;n;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++){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c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k,i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k,i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c;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0430" y="1045159"/>
            <a:ext cx="1132763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/>
              <a:t>Дан фрагмент программы, обрабатывающей двухмерный массив A размера </a:t>
            </a:r>
            <a:r>
              <a:rPr lang="ru-RU" sz="2000" i="1" dirty="0" err="1"/>
              <a:t>n×n</a:t>
            </a:r>
            <a:r>
              <a:rPr lang="ru-RU" sz="2000" i="1" dirty="0" smtClean="0"/>
              <a:t>.</a:t>
            </a:r>
            <a:r>
              <a:rPr lang="en-US" sz="2000" i="1" dirty="0" smtClean="0"/>
              <a:t> </a:t>
            </a:r>
            <a:r>
              <a:rPr lang="ru-RU" sz="2000" i="1" dirty="0"/>
              <a:t>Представим массив в виде квадратной таблицы, в которой для элемента массива A[</a:t>
            </a:r>
            <a:r>
              <a:rPr lang="ru-RU" sz="2000" i="1" dirty="0" err="1"/>
              <a:t>i,j</a:t>
            </a:r>
            <a:r>
              <a:rPr lang="ru-RU" sz="2000" i="1" dirty="0"/>
              <a:t>] величина i является номером строки, а величина j – номером столбца, в котором расположен элемент. Тогда данный алгоритм меняет местами</a:t>
            </a:r>
            <a:endParaRPr lang="ru-RU" sz="2000" dirty="0"/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145280" y="1706879"/>
            <a:ext cx="25677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683793" y="5475915"/>
            <a:ext cx="2312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</a:t>
            </a:r>
            <a:r>
              <a:rPr lang="en-US" sz="2400" dirty="0" smtClean="0"/>
              <a:t>:        </a:t>
            </a:r>
            <a:r>
              <a:rPr lang="en-US" sz="3600" b="1" dirty="0" smtClean="0"/>
              <a:t>?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993215" y="5499064"/>
            <a:ext cx="55391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3</a:t>
            </a:r>
            <a:endParaRPr lang="ru-RU" sz="3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02147" y="2307043"/>
            <a:ext cx="55095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620520" algn="l"/>
                <a:tab pos="3420745" algn="l"/>
              </a:tabLs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два столбца в таблице </a:t>
            </a:r>
          </a:p>
          <a:p>
            <a:pPr>
              <a:spcAft>
                <a:spcPts val="0"/>
              </a:spcAft>
              <a:tabLst>
                <a:tab pos="1620520" algn="l"/>
                <a:tab pos="3420745" algn="l"/>
              </a:tabLs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две строки в таблице </a:t>
            </a:r>
          </a:p>
          <a:p>
            <a:pPr>
              <a:spcAft>
                <a:spcPts val="0"/>
              </a:spcAft>
              <a:tabLst>
                <a:tab pos="1620520" algn="l"/>
                <a:tab pos="3420745" algn="l"/>
              </a:tabLs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элементы диагонали и k-ой строки таблицы </a:t>
            </a:r>
          </a:p>
          <a:p>
            <a:pPr>
              <a:spcAft>
                <a:spcPts val="0"/>
              </a:spcAft>
              <a:tabLst>
                <a:tab pos="1620520" algn="l"/>
                <a:tab pos="3420745" algn="l"/>
              </a:tabLs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элементы диагонали и k-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столбца таблицы </a:t>
            </a:r>
          </a:p>
        </p:txBody>
      </p:sp>
    </p:spTree>
    <p:extLst>
      <p:ext uri="{BB962C8B-B14F-4D97-AF65-F5344CB8AC3E}">
        <p14:creationId xmlns:p14="http://schemas.microsoft.com/office/powerpoint/2010/main" val="174039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38039" y="-26172"/>
            <a:ext cx="2221373" cy="1325563"/>
          </a:xfrm>
        </p:spPr>
        <p:txBody>
          <a:bodyPr/>
          <a:lstStyle/>
          <a:p>
            <a:r>
              <a:rPr lang="en-US" dirty="0" smtClean="0"/>
              <a:t>Matrices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655541"/>
              </p:ext>
            </p:extLst>
          </p:nvPr>
        </p:nvGraphicFramePr>
        <p:xfrm>
          <a:off x="730161" y="4740259"/>
          <a:ext cx="3263108" cy="17386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815777">
                  <a:extLst>
                    <a:ext uri="{9D8B030D-6E8A-4147-A177-3AD203B41FA5}">
                      <a16:colId xmlns:a16="http://schemas.microsoft.com/office/drawing/2014/main" val="781930849"/>
                    </a:ext>
                  </a:extLst>
                </a:gridCol>
                <a:gridCol w="815777">
                  <a:extLst>
                    <a:ext uri="{9D8B030D-6E8A-4147-A177-3AD203B41FA5}">
                      <a16:colId xmlns:a16="http://schemas.microsoft.com/office/drawing/2014/main" val="1840627423"/>
                    </a:ext>
                  </a:extLst>
                </a:gridCol>
                <a:gridCol w="815777">
                  <a:extLst>
                    <a:ext uri="{9D8B030D-6E8A-4147-A177-3AD203B41FA5}">
                      <a16:colId xmlns:a16="http://schemas.microsoft.com/office/drawing/2014/main" val="1304449507"/>
                    </a:ext>
                  </a:extLst>
                </a:gridCol>
                <a:gridCol w="815777">
                  <a:extLst>
                    <a:ext uri="{9D8B030D-6E8A-4147-A177-3AD203B41FA5}">
                      <a16:colId xmlns:a16="http://schemas.microsoft.com/office/drawing/2014/main" val="3204706333"/>
                    </a:ext>
                  </a:extLst>
                </a:gridCol>
              </a:tblGrid>
              <a:tr h="39528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[0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0]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70857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[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1]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197851"/>
                  </a:ext>
                </a:extLst>
              </a:tr>
              <a:tr h="4514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[</a:t>
                      </a:r>
                      <a:r>
                        <a:rPr lang="ru-RU" sz="2000" dirty="0" smtClean="0">
                          <a:effectLst/>
                        </a:rPr>
                        <a:t>2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2]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7054"/>
                  </a:ext>
                </a:extLst>
              </a:tr>
              <a:tr h="48688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[</a:t>
                      </a:r>
                      <a:r>
                        <a:rPr lang="ru-RU" sz="2000" dirty="0" smtClean="0">
                          <a:effectLst/>
                        </a:rPr>
                        <a:t>3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3]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505837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25660" y="883892"/>
            <a:ext cx="86540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alt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матрица </a:t>
            </a:r>
            <a:r>
              <a:rPr lang="ru-RU" alt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(двухмерный массив) – это прямоугольная таблица однотипных элементов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5661" y="1793956"/>
            <a:ext cx="86540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altLang="ru-RU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alt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матрица имеет имя A, то обращение </a:t>
            </a:r>
            <a:r>
              <a:rPr lang="ru-RU" altLang="ru-RU" sz="2400" b="1" dirty="0" smtClean="0">
                <a:ea typeface="Calibri" panose="020F0502020204030204" pitchFamily="34" charset="0"/>
                <a:cs typeface="Courier New" panose="02070309020205020404" pitchFamily="49" charset="0"/>
              </a:rPr>
              <a:t>A[i</a:t>
            </a:r>
            <a:r>
              <a:rPr lang="en-US" altLang="ru-RU" sz="2400" b="1" dirty="0" smtClean="0">
                <a:ea typeface="Calibri" panose="020F0502020204030204" pitchFamily="34" charset="0"/>
                <a:cs typeface="Courier New" panose="02070309020205020404" pitchFamily="49" charset="0"/>
              </a:rPr>
              <a:t>][</a:t>
            </a:r>
            <a:r>
              <a:rPr lang="ru-RU" altLang="ru-RU" sz="2400" b="1" dirty="0" smtClean="0">
                <a:ea typeface="Calibri" panose="020F0502020204030204" pitchFamily="34" charset="0"/>
                <a:cs typeface="Courier New" panose="02070309020205020404" pitchFamily="49" charset="0"/>
              </a:rPr>
              <a:t>k</a:t>
            </a:r>
            <a:r>
              <a:rPr lang="ru-RU" altLang="ru-RU" sz="2400" b="1" dirty="0">
                <a:ea typeface="Calibri" panose="020F0502020204030204" pitchFamily="34" charset="0"/>
                <a:cs typeface="Courier New" panose="02070309020205020404" pitchFamily="49" charset="0"/>
              </a:rPr>
              <a:t>]</a:t>
            </a:r>
            <a:r>
              <a:rPr lang="ru-RU" alt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 обозначает элемент, расположенный на пересечении строки </a:t>
            </a:r>
            <a:r>
              <a:rPr lang="ru-RU" altLang="ru-RU" sz="2400" b="1" dirty="0">
                <a:ea typeface="Calibri" panose="020F0502020204030204" pitchFamily="34" charset="0"/>
                <a:cs typeface="Courier New" panose="02070309020205020404" pitchFamily="49" charset="0"/>
              </a:rPr>
              <a:t>i</a:t>
            </a:r>
            <a:r>
              <a:rPr lang="ru-RU" altLang="ru-RU" sz="2400" dirty="0">
                <a:ea typeface="Calibri" panose="020F0502020204030204" pitchFamily="34" charset="0"/>
                <a:cs typeface="Times New Roman" panose="02020603050405020304" pitchFamily="18" charset="0"/>
              </a:rPr>
              <a:t> и столбца </a:t>
            </a:r>
            <a:r>
              <a:rPr lang="ru-RU" altLang="ru-RU" sz="2400" b="1" dirty="0" smtClean="0">
                <a:ea typeface="Calibri" panose="020F0502020204030204" pitchFamily="34" charset="0"/>
                <a:cs typeface="Courier New" panose="02070309020205020404" pitchFamily="49" charset="0"/>
              </a:rPr>
              <a:t>k</a:t>
            </a:r>
            <a:r>
              <a:rPr lang="en-US" altLang="ru-RU" sz="2400" b="1" dirty="0" smtClean="0"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ru-RU" altLang="ru-RU" sz="2400" b="1" dirty="0" smtClean="0">
                <a:ea typeface="Calibri" panose="020F0502020204030204" pitchFamily="34" charset="0"/>
                <a:cs typeface="Courier New" panose="02070309020205020404" pitchFamily="49" charset="0"/>
              </a:rPr>
              <a:t/>
            </a:r>
            <a:br>
              <a:rPr lang="ru-RU" altLang="ru-RU" sz="2400" b="1" dirty="0" smtClean="0">
                <a:ea typeface="Calibri" panose="020F0502020204030204" pitchFamily="34" charset="0"/>
                <a:cs typeface="Courier New" panose="02070309020205020404" pitchFamily="49" charset="0"/>
              </a:rPr>
            </a:br>
            <a:r>
              <a:rPr lang="ru-RU" altLang="ru-RU" sz="2400" b="1" dirty="0" smtClean="0">
                <a:ea typeface="Calibri" panose="020F0502020204030204" pitchFamily="34" charset="0"/>
                <a:cs typeface="Courier New" panose="02070309020205020404" pitchFamily="49" charset="0"/>
              </a:rPr>
              <a:t>(или наоборот, см. условие задачи)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25660" y="2984278"/>
            <a:ext cx="298333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altLang="ru-RU" sz="1100" dirty="0"/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элементы, у которых номера строки и столбца совпадают, расположены на главной </a:t>
            </a:r>
            <a:r>
              <a:rPr lang="ru-RU" alt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диагонали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721761" y="3153555"/>
            <a:ext cx="30612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выше главной диагонали расположены элементы, у которых номер строки </a:t>
            </a:r>
            <a:r>
              <a:rPr lang="ru-RU" altLang="ru-RU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меньше</a:t>
            </a:r>
            <a:r>
              <a:rPr lang="ru-RU" alt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номера столбца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789519" y="3156235"/>
            <a:ext cx="29350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ниже главной диагонали расположены элементы, у которых номер строки </a:t>
            </a:r>
            <a:r>
              <a:rPr lang="ru-RU" altLang="ru-RU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больше </a:t>
            </a:r>
            <a:r>
              <a:rPr lang="ru-RU" alt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номера столбца</a:t>
            </a:r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64476"/>
              </p:ext>
            </p:extLst>
          </p:nvPr>
        </p:nvGraphicFramePr>
        <p:xfrm>
          <a:off x="4751529" y="4740259"/>
          <a:ext cx="3263108" cy="17386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815777">
                  <a:extLst>
                    <a:ext uri="{9D8B030D-6E8A-4147-A177-3AD203B41FA5}">
                      <a16:colId xmlns:a16="http://schemas.microsoft.com/office/drawing/2014/main" val="781930849"/>
                    </a:ext>
                  </a:extLst>
                </a:gridCol>
                <a:gridCol w="815777">
                  <a:extLst>
                    <a:ext uri="{9D8B030D-6E8A-4147-A177-3AD203B41FA5}">
                      <a16:colId xmlns:a16="http://schemas.microsoft.com/office/drawing/2014/main" val="1840627423"/>
                    </a:ext>
                  </a:extLst>
                </a:gridCol>
                <a:gridCol w="815777">
                  <a:extLst>
                    <a:ext uri="{9D8B030D-6E8A-4147-A177-3AD203B41FA5}">
                      <a16:colId xmlns:a16="http://schemas.microsoft.com/office/drawing/2014/main" val="1304449507"/>
                    </a:ext>
                  </a:extLst>
                </a:gridCol>
                <a:gridCol w="815777">
                  <a:extLst>
                    <a:ext uri="{9D8B030D-6E8A-4147-A177-3AD203B41FA5}">
                      <a16:colId xmlns:a16="http://schemas.microsoft.com/office/drawing/2014/main" val="3204706333"/>
                    </a:ext>
                  </a:extLst>
                </a:gridCol>
              </a:tblGrid>
              <a:tr h="39528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[0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1]</a:t>
                      </a:r>
                      <a:r>
                        <a:rPr lang="ru-RU" sz="2000" dirty="0" smtClean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[0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2]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[0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3]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70857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[1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2]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[1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3]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197851"/>
                  </a:ext>
                </a:extLst>
              </a:tr>
              <a:tr h="4514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</a:rPr>
                        <a:t>[2</a:t>
                      </a:r>
                      <a:r>
                        <a:rPr lang="en-US" sz="2000" dirty="0" smtClean="0">
                          <a:effectLst/>
                        </a:rPr>
                        <a:t>][</a:t>
                      </a:r>
                      <a:r>
                        <a:rPr lang="ru-RU" sz="2000" dirty="0" smtClean="0">
                          <a:effectLst/>
                        </a:rPr>
                        <a:t>3]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7054"/>
                  </a:ext>
                </a:extLst>
              </a:tr>
              <a:tr h="486881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505837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554680"/>
              </p:ext>
            </p:extLst>
          </p:nvPr>
        </p:nvGraphicFramePr>
        <p:xfrm>
          <a:off x="8625474" y="4734898"/>
          <a:ext cx="3263108" cy="17386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815777">
                  <a:extLst>
                    <a:ext uri="{9D8B030D-6E8A-4147-A177-3AD203B41FA5}">
                      <a16:colId xmlns:a16="http://schemas.microsoft.com/office/drawing/2014/main" val="781930849"/>
                    </a:ext>
                  </a:extLst>
                </a:gridCol>
                <a:gridCol w="815777">
                  <a:extLst>
                    <a:ext uri="{9D8B030D-6E8A-4147-A177-3AD203B41FA5}">
                      <a16:colId xmlns:a16="http://schemas.microsoft.com/office/drawing/2014/main" val="1840627423"/>
                    </a:ext>
                  </a:extLst>
                </a:gridCol>
                <a:gridCol w="815777">
                  <a:extLst>
                    <a:ext uri="{9D8B030D-6E8A-4147-A177-3AD203B41FA5}">
                      <a16:colId xmlns:a16="http://schemas.microsoft.com/office/drawing/2014/main" val="1304449507"/>
                    </a:ext>
                  </a:extLst>
                </a:gridCol>
                <a:gridCol w="815777">
                  <a:extLst>
                    <a:ext uri="{9D8B030D-6E8A-4147-A177-3AD203B41FA5}">
                      <a16:colId xmlns:a16="http://schemas.microsoft.com/office/drawing/2014/main" val="3204706333"/>
                    </a:ext>
                  </a:extLst>
                </a:gridCol>
              </a:tblGrid>
              <a:tr h="39528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70857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[1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][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0]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9197851"/>
                  </a:ext>
                </a:extLst>
              </a:tr>
              <a:tr h="4514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[2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][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0]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[2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][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1]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7054"/>
                  </a:ext>
                </a:extLst>
              </a:tr>
              <a:tr h="4868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[3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][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0]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[3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][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1]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[3</a:t>
                      </a: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][</a:t>
                      </a: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2]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505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81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83705" y="-23828"/>
            <a:ext cx="5023413" cy="1325563"/>
          </a:xfrm>
        </p:spPr>
        <p:txBody>
          <a:bodyPr/>
          <a:lstStyle/>
          <a:p>
            <a:r>
              <a:rPr lang="en-US" dirty="0" smtClean="0"/>
              <a:t>6</a:t>
            </a:r>
            <a:r>
              <a:rPr lang="ru-RU" dirty="0" smtClean="0"/>
              <a:t>. </a:t>
            </a:r>
            <a:r>
              <a:rPr lang="en-US" dirty="0" smtClean="0"/>
              <a:t>What’s Happening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824" y="2618814"/>
            <a:ext cx="3703311" cy="36699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k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or(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:=0;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&lt;n; </a:t>
            </a:r>
            <a:r>
              <a:rPr lang="en-US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++){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c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k,i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];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A[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k,i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] 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c;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0430" y="1045159"/>
            <a:ext cx="113276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i="1" dirty="0" smtClean="0"/>
              <a:t>Значения двух массивов A[1..100] и B[1..100] задаются с помощью следующего фрагмента программы</a:t>
            </a:r>
            <a:r>
              <a:rPr lang="en-US" sz="2000" i="1" dirty="0"/>
              <a:t>.</a:t>
            </a:r>
            <a:r>
              <a:rPr lang="ru-RU" sz="2000" i="1" dirty="0" smtClean="0"/>
              <a:t> </a:t>
            </a:r>
            <a:r>
              <a:rPr lang="en-US" sz="2000" i="1" dirty="0" smtClean="0"/>
              <a:t> </a:t>
            </a:r>
            <a:r>
              <a:rPr lang="ru-RU" sz="2000" i="1" dirty="0"/>
              <a:t>Какой элемент массива B будет наибольшим?</a:t>
            </a:r>
            <a:endParaRPr lang="ru-RU" sz="2000" dirty="0"/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145280" y="1706879"/>
            <a:ext cx="25677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55204" y="2414318"/>
            <a:ext cx="819487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посмотрим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чему равны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особые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элементы массива 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10260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A[1] = (1–80)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(–79)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79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	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A[2] = (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–80)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(–78)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78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026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0260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A[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80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] = (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80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–80)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(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A[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81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] = (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81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–80)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(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026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0260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A[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99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] = (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99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–80)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A[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100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] = (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100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–80)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ru-RU" sz="2000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40086" y="4739279"/>
            <a:ext cx="772031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600"/>
              </a:spcAf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таким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образом, при увеличении n от 1 до 80 значение A[n] уменьшается от 79</a:t>
            </a:r>
            <a:r>
              <a:rPr lang="ru-R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 нуля, а потом (для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&gt; 80) возрастает до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ru-RU" sz="20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40086" y="5788472"/>
            <a:ext cx="7645934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A</a:t>
            </a:r>
            <a:r>
              <a:rPr lang="en-US" sz="2000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A[1]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79</a:t>
            </a:r>
            <a:r>
              <a:rPr lang="ru-R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86805" y="1957687"/>
            <a:ext cx="30973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Рассмотрим </a:t>
            </a:r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первый цикл</a:t>
            </a:r>
            <a:r>
              <a:rPr lang="en-US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7216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1515</Words>
  <Application>Microsoft Office PowerPoint</Application>
  <PresentationFormat>Широкоэкранный</PresentationFormat>
  <Paragraphs>326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Consolas</vt:lpstr>
      <vt:lpstr>Courier New</vt:lpstr>
      <vt:lpstr>Times New Roman</vt:lpstr>
      <vt:lpstr>Тема Office</vt:lpstr>
      <vt:lpstr>Equation.3</vt:lpstr>
      <vt:lpstr>Задание 19</vt:lpstr>
      <vt:lpstr>Типы задач</vt:lpstr>
      <vt:lpstr>1. Массивный расчет</vt:lpstr>
      <vt:lpstr>2. Permutation</vt:lpstr>
      <vt:lpstr>3. После преобразования</vt:lpstr>
      <vt:lpstr>4. ArrayFill</vt:lpstr>
      <vt:lpstr>5. Matrices</vt:lpstr>
      <vt:lpstr>Matrices</vt:lpstr>
      <vt:lpstr>6. What’s Happening</vt:lpstr>
      <vt:lpstr>6. What’s Happening</vt:lpstr>
      <vt:lpstr>7. Игра с матрицами</vt:lpstr>
      <vt:lpstr>7. Игра с матрицами.      Перезагрузка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8</dc:title>
  <dc:creator>Администратор</dc:creator>
  <cp:lastModifiedBy>Администратор</cp:lastModifiedBy>
  <cp:revision>55</cp:revision>
  <dcterms:created xsi:type="dcterms:W3CDTF">2020-01-03T05:53:07Z</dcterms:created>
  <dcterms:modified xsi:type="dcterms:W3CDTF">2020-01-04T07:40:45Z</dcterms:modified>
</cp:coreProperties>
</file>