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  <p:sldId id="26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>
        <p:scale>
          <a:sx n="66" d="100"/>
          <a:sy n="66" d="100"/>
        </p:scale>
        <p:origin x="4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923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5089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65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018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0057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5473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191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546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447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7180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3965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93741-11FE-4F6D-B092-9A25C959E0B5}" type="datetimeFigureOut">
              <a:rPr lang="ru-RU" smtClean="0"/>
              <a:t>03.01.2020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5691B-B969-4619-8B57-EFB7645389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676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303361"/>
            <a:ext cx="9144000" cy="1206601"/>
          </a:xfrm>
        </p:spPr>
        <p:txBody>
          <a:bodyPr/>
          <a:lstStyle/>
          <a:p>
            <a:r>
              <a:rPr lang="ru-RU" dirty="0" smtClean="0"/>
              <a:t>Задание </a:t>
            </a:r>
            <a:r>
              <a:rPr lang="ru-RU" dirty="0" smtClean="0"/>
              <a:t>11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Рекурсия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80190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Типы задач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Trace Tree</a:t>
            </a:r>
            <a:endParaRPr lang="ru-RU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Dynamic Programming</a:t>
            </a:r>
            <a:endParaRPr lang="ru-RU" dirty="0" smtClean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*Dynamic </a:t>
            </a:r>
            <a:r>
              <a:rPr lang="en-US" dirty="0"/>
              <a:t>Programming</a:t>
            </a:r>
            <a:endParaRPr lang="ru-RU" dirty="0"/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dirty="0" smtClean="0"/>
              <a:t>Where is the Code?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761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3352" y="-51312"/>
            <a:ext cx="3313309" cy="1325563"/>
          </a:xfrm>
        </p:spPr>
        <p:txBody>
          <a:bodyPr/>
          <a:lstStyle/>
          <a:p>
            <a:r>
              <a:rPr lang="en-US" dirty="0" smtClean="0"/>
              <a:t>1. </a:t>
            </a:r>
            <a:r>
              <a:rPr lang="en-US" dirty="0" smtClean="0"/>
              <a:t>Trace Tree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85224" y="2225624"/>
            <a:ext cx="2722669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void F(int n) </a:t>
            </a:r>
            <a:endParaRPr lang="ru-RU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pt-BR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cout 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&lt;&lt; n;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if 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(n &lt; 5) </a:t>
            </a:r>
            <a:endParaRPr lang="ru-RU" sz="2000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ru-RU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pt-BR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ru-RU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F(n 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+ 1);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ru-RU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F(n </a:t>
            </a: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+ 3);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pt-BR" sz="2000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pt-BR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t-BR" sz="20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lnSpc>
                <a:spcPct val="100000"/>
              </a:lnSpc>
              <a:buNone/>
            </a:pPr>
            <a:endParaRPr lang="ru-RU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4694" y="1025759"/>
            <a:ext cx="1148346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Дан рекурсивный </a:t>
            </a:r>
            <a:r>
              <a:rPr lang="ru-RU" sz="24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алгоритм</a:t>
            </a:r>
            <a:r>
              <a:rPr lang="ru-RU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Найдите сумму чисел, которые будут выведены при вызове F(1)</a:t>
            </a:r>
            <a:endParaRPr lang="ru-RU" sz="2400" dirty="0"/>
          </a:p>
        </p:txBody>
      </p:sp>
      <p:sp>
        <p:nvSpPr>
          <p:cNvPr id="8" name="Rectangle 46"/>
          <p:cNvSpPr>
            <a:spLocks noChangeArrowheads="1"/>
          </p:cNvSpPr>
          <p:nvPr/>
        </p:nvSpPr>
        <p:spPr bwMode="auto">
          <a:xfrm>
            <a:off x="4145280" y="1706879"/>
            <a:ext cx="2567762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9" name="Group 1"/>
          <p:cNvGrpSpPr>
            <a:grpSpLocks noChangeAspect="1"/>
          </p:cNvGrpSpPr>
          <p:nvPr/>
        </p:nvGrpSpPr>
        <p:grpSpPr bwMode="auto">
          <a:xfrm>
            <a:off x="4145280" y="1706880"/>
            <a:ext cx="6024880" cy="4192675"/>
            <a:chOff x="3255" y="1061"/>
            <a:chExt cx="4505" cy="3136"/>
          </a:xfrm>
        </p:grpSpPr>
        <p:sp>
          <p:nvSpPr>
            <p:cNvPr id="20" name="AutoShape 45"/>
            <p:cNvSpPr>
              <a:spLocks noChangeAspect="1" noChangeArrowheads="1" noTextEdit="1"/>
            </p:cNvSpPr>
            <p:nvPr/>
          </p:nvSpPr>
          <p:spPr bwMode="auto">
            <a:xfrm>
              <a:off x="3255" y="1061"/>
              <a:ext cx="4505" cy="313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grpSp>
          <p:nvGrpSpPr>
            <p:cNvPr id="21" name="Group 42"/>
            <p:cNvGrpSpPr>
              <a:grpSpLocks/>
            </p:cNvGrpSpPr>
            <p:nvPr/>
          </p:nvGrpSpPr>
          <p:grpSpPr bwMode="auto">
            <a:xfrm>
              <a:off x="5838" y="1069"/>
              <a:ext cx="458" cy="458"/>
              <a:chOff x="5542" y="1069"/>
              <a:chExt cx="458" cy="458"/>
            </a:xfrm>
          </p:grpSpPr>
          <p:sp>
            <p:nvSpPr>
              <p:cNvPr id="62" name="Oval 44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3" name="Rectangle 43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endParaRPr kumimoji="0" lang="ru-RU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2" name="Group 39"/>
            <p:cNvGrpSpPr>
              <a:grpSpLocks/>
            </p:cNvGrpSpPr>
            <p:nvPr/>
          </p:nvGrpSpPr>
          <p:grpSpPr bwMode="auto">
            <a:xfrm>
              <a:off x="4972" y="1734"/>
              <a:ext cx="458" cy="458"/>
              <a:chOff x="5542" y="1069"/>
              <a:chExt cx="458" cy="458"/>
            </a:xfrm>
          </p:grpSpPr>
          <p:sp>
            <p:nvSpPr>
              <p:cNvPr id="60" name="Oval 41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61" name="Rectangle 40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3" name="Group 36"/>
            <p:cNvGrpSpPr>
              <a:grpSpLocks/>
            </p:cNvGrpSpPr>
            <p:nvPr/>
          </p:nvGrpSpPr>
          <p:grpSpPr bwMode="auto">
            <a:xfrm>
              <a:off x="6719" y="1734"/>
              <a:ext cx="458" cy="458"/>
              <a:chOff x="5542" y="1069"/>
              <a:chExt cx="458" cy="458"/>
            </a:xfrm>
          </p:grpSpPr>
          <p:sp>
            <p:nvSpPr>
              <p:cNvPr id="58" name="Oval 38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9" name="Rectangle 37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endParaRPr kumimoji="0" lang="ru-RU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4" name="Group 33"/>
            <p:cNvGrpSpPr>
              <a:grpSpLocks/>
            </p:cNvGrpSpPr>
            <p:nvPr/>
          </p:nvGrpSpPr>
          <p:grpSpPr bwMode="auto">
            <a:xfrm>
              <a:off x="5505" y="2400"/>
              <a:ext cx="458" cy="458"/>
              <a:chOff x="5542" y="1069"/>
              <a:chExt cx="458" cy="458"/>
            </a:xfrm>
          </p:grpSpPr>
          <p:sp>
            <p:nvSpPr>
              <p:cNvPr id="56" name="Oval 35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7" name="Rectangle 34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kumimoji="0" lang="ru-RU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5" name="Group 30"/>
            <p:cNvGrpSpPr>
              <a:grpSpLocks/>
            </p:cNvGrpSpPr>
            <p:nvPr/>
          </p:nvGrpSpPr>
          <p:grpSpPr bwMode="auto">
            <a:xfrm>
              <a:off x="4402" y="2400"/>
              <a:ext cx="458" cy="458"/>
              <a:chOff x="5542" y="1069"/>
              <a:chExt cx="458" cy="458"/>
            </a:xfrm>
          </p:grpSpPr>
          <p:sp>
            <p:nvSpPr>
              <p:cNvPr id="54" name="Oval 32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5" name="Rectangle 31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endParaRPr kumimoji="0" lang="ru-RU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6" name="Group 27"/>
            <p:cNvGrpSpPr>
              <a:grpSpLocks/>
            </p:cNvGrpSpPr>
            <p:nvPr/>
          </p:nvGrpSpPr>
          <p:grpSpPr bwMode="auto">
            <a:xfrm>
              <a:off x="3832" y="3065"/>
              <a:ext cx="458" cy="458"/>
              <a:chOff x="5542" y="1069"/>
              <a:chExt cx="458" cy="458"/>
            </a:xfrm>
          </p:grpSpPr>
          <p:sp>
            <p:nvSpPr>
              <p:cNvPr id="52" name="Oval 29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3" name="Rectangle 28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endParaRPr kumimoji="0" lang="ru-RU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7" name="Group 24"/>
            <p:cNvGrpSpPr>
              <a:grpSpLocks/>
            </p:cNvGrpSpPr>
            <p:nvPr/>
          </p:nvGrpSpPr>
          <p:grpSpPr bwMode="auto">
            <a:xfrm>
              <a:off x="3263" y="3731"/>
              <a:ext cx="458" cy="458"/>
              <a:chOff x="5542" y="1069"/>
              <a:chExt cx="458" cy="458"/>
            </a:xfrm>
          </p:grpSpPr>
          <p:sp>
            <p:nvSpPr>
              <p:cNvPr id="50" name="Oval 26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51" name="Rectangle 25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kumimoji="0" lang="ru-RU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8" name="Group 21"/>
            <p:cNvGrpSpPr>
              <a:grpSpLocks/>
            </p:cNvGrpSpPr>
            <p:nvPr/>
          </p:nvGrpSpPr>
          <p:grpSpPr bwMode="auto">
            <a:xfrm>
              <a:off x="4410" y="3731"/>
              <a:ext cx="458" cy="458"/>
              <a:chOff x="5542" y="1069"/>
              <a:chExt cx="458" cy="458"/>
            </a:xfrm>
          </p:grpSpPr>
          <p:sp>
            <p:nvSpPr>
              <p:cNvPr id="48" name="Oval 23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9" name="Rectangle 22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29" name="Group 18"/>
            <p:cNvGrpSpPr>
              <a:grpSpLocks/>
            </p:cNvGrpSpPr>
            <p:nvPr/>
          </p:nvGrpSpPr>
          <p:grpSpPr bwMode="auto">
            <a:xfrm>
              <a:off x="4973" y="3065"/>
              <a:ext cx="458" cy="458"/>
              <a:chOff x="5542" y="1069"/>
              <a:chExt cx="458" cy="458"/>
            </a:xfrm>
          </p:grpSpPr>
          <p:sp>
            <p:nvSpPr>
              <p:cNvPr id="46" name="Oval 20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7" name="Rectangle 19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30" name="Group 15"/>
            <p:cNvGrpSpPr>
              <a:grpSpLocks/>
            </p:cNvGrpSpPr>
            <p:nvPr/>
          </p:nvGrpSpPr>
          <p:grpSpPr bwMode="auto">
            <a:xfrm>
              <a:off x="6154" y="2400"/>
              <a:ext cx="458" cy="458"/>
              <a:chOff x="5542" y="1069"/>
              <a:chExt cx="458" cy="458"/>
            </a:xfrm>
          </p:grpSpPr>
          <p:sp>
            <p:nvSpPr>
              <p:cNvPr id="44" name="Oval 17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5" name="Rectangle 16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altLang="ru-RU" sz="1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</a:t>
                </a:r>
                <a:endParaRPr kumimoji="0" lang="ru-RU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31" name="Group 12"/>
            <p:cNvGrpSpPr>
              <a:grpSpLocks/>
            </p:cNvGrpSpPr>
            <p:nvPr/>
          </p:nvGrpSpPr>
          <p:grpSpPr bwMode="auto">
            <a:xfrm>
              <a:off x="7294" y="2400"/>
              <a:ext cx="458" cy="458"/>
              <a:chOff x="5542" y="1069"/>
              <a:chExt cx="458" cy="458"/>
            </a:xfrm>
          </p:grpSpPr>
          <p:sp>
            <p:nvSpPr>
              <p:cNvPr id="42" name="Oval 14"/>
              <p:cNvSpPr>
                <a:spLocks noChangeArrowheads="1"/>
              </p:cNvSpPr>
              <p:nvPr/>
            </p:nvSpPr>
            <p:spPr bwMode="auto">
              <a:xfrm>
                <a:off x="5542" y="1069"/>
                <a:ext cx="458" cy="458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43" name="Rectangle 13"/>
              <p:cNvSpPr>
                <a:spLocks noChangeArrowheads="1"/>
              </p:cNvSpPr>
              <p:nvPr/>
            </p:nvSpPr>
            <p:spPr bwMode="auto">
              <a:xfrm>
                <a:off x="5577" y="1103"/>
                <a:ext cx="389" cy="40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18000" tIns="0" rIns="1800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ru-RU" sz="15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7</a:t>
                </a:r>
                <a:endParaRPr kumimoji="0" lang="en-US" alt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2" name="Line 11"/>
            <p:cNvSpPr>
              <a:spLocks noChangeShapeType="1"/>
            </p:cNvSpPr>
            <p:nvPr/>
          </p:nvSpPr>
          <p:spPr bwMode="auto">
            <a:xfrm flipH="1">
              <a:off x="4752" y="2146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" name="Line 10"/>
            <p:cNvSpPr>
              <a:spLocks noChangeShapeType="1"/>
            </p:cNvSpPr>
            <p:nvPr/>
          </p:nvSpPr>
          <p:spPr bwMode="auto">
            <a:xfrm flipH="1">
              <a:off x="4191" y="2801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4" name="Line 9"/>
            <p:cNvSpPr>
              <a:spLocks noChangeShapeType="1"/>
            </p:cNvSpPr>
            <p:nvPr/>
          </p:nvSpPr>
          <p:spPr bwMode="auto">
            <a:xfrm flipH="1">
              <a:off x="3630" y="3478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5" name="Line 8"/>
            <p:cNvSpPr>
              <a:spLocks noChangeShapeType="1"/>
            </p:cNvSpPr>
            <p:nvPr/>
          </p:nvSpPr>
          <p:spPr bwMode="auto">
            <a:xfrm>
              <a:off x="6264" y="1426"/>
              <a:ext cx="511" cy="3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6" name="Line 7"/>
            <p:cNvSpPr>
              <a:spLocks noChangeShapeType="1"/>
            </p:cNvSpPr>
            <p:nvPr/>
          </p:nvSpPr>
          <p:spPr bwMode="auto">
            <a:xfrm>
              <a:off x="5349" y="2132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7" name="Line 6"/>
            <p:cNvSpPr>
              <a:spLocks noChangeShapeType="1"/>
            </p:cNvSpPr>
            <p:nvPr/>
          </p:nvSpPr>
          <p:spPr bwMode="auto">
            <a:xfrm flipH="1">
              <a:off x="6501" y="2124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8" name="Line 5"/>
            <p:cNvSpPr>
              <a:spLocks noChangeShapeType="1"/>
            </p:cNvSpPr>
            <p:nvPr/>
          </p:nvSpPr>
          <p:spPr bwMode="auto">
            <a:xfrm>
              <a:off x="7099" y="2133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9" name="Line 4"/>
            <p:cNvSpPr>
              <a:spLocks noChangeShapeType="1"/>
            </p:cNvSpPr>
            <p:nvPr/>
          </p:nvSpPr>
          <p:spPr bwMode="auto">
            <a:xfrm>
              <a:off x="4803" y="2801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0" name="Line 3"/>
            <p:cNvSpPr>
              <a:spLocks noChangeShapeType="1"/>
            </p:cNvSpPr>
            <p:nvPr/>
          </p:nvSpPr>
          <p:spPr bwMode="auto">
            <a:xfrm>
              <a:off x="4213" y="3478"/>
              <a:ext cx="281" cy="30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" name="Line 2"/>
            <p:cNvSpPr>
              <a:spLocks noChangeShapeType="1"/>
            </p:cNvSpPr>
            <p:nvPr/>
          </p:nvSpPr>
          <p:spPr bwMode="auto">
            <a:xfrm flipH="1">
              <a:off x="5349" y="1426"/>
              <a:ext cx="511" cy="3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64" name="Прямоугольник 63"/>
          <p:cNvSpPr/>
          <p:nvPr/>
        </p:nvSpPr>
        <p:spPr>
          <a:xfrm>
            <a:off x="9318097" y="5351406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/>
              <a:t>49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504756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1093" y="-134912"/>
            <a:ext cx="8506920" cy="1325563"/>
          </a:xfrm>
        </p:spPr>
        <p:txBody>
          <a:bodyPr/>
          <a:lstStyle/>
          <a:p>
            <a:r>
              <a:rPr lang="en-US" dirty="0" smtClean="0"/>
              <a:t>2. </a:t>
            </a:r>
            <a:r>
              <a:rPr lang="en-US" dirty="0" smtClean="0"/>
              <a:t>Dynamic Programming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032" y="2437636"/>
            <a:ext cx="3059551" cy="341675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t-BR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void F(int n)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pt-BR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cout </a:t>
            </a:r>
            <a:r>
              <a:rPr lang="pt-BR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&lt;&lt; n;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if (n &lt; 6) </a:t>
            </a:r>
            <a:r>
              <a:rPr lang="pt-BR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{</a:t>
            </a:r>
            <a:endParaRPr lang="pt-BR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pt-BR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 F(n + 2);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 F(n * 3);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pt-BR" sz="2200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4032" y="1082501"/>
            <a:ext cx="10982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Дан рекурсивный алгоритм. Найдите сумму чисел, которые будут выведены при вызове F(1</a:t>
            </a:r>
            <a:r>
              <a:rPr lang="ru-RU" sz="24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2400" i="1" dirty="0" smtClean="0"/>
              <a:t>.</a:t>
            </a:r>
            <a:endParaRPr lang="ru-RU" sz="32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963121"/>
              </p:ext>
            </p:extLst>
          </p:nvPr>
        </p:nvGraphicFramePr>
        <p:xfrm>
          <a:off x="7095795" y="3657475"/>
          <a:ext cx="4992128" cy="772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1265">
                  <a:extLst>
                    <a:ext uri="{9D8B030D-6E8A-4147-A177-3AD203B41FA5}">
                      <a16:colId xmlns:a16="http://schemas.microsoft.com/office/drawing/2014/main" val="748089576"/>
                    </a:ext>
                  </a:extLst>
                </a:gridCol>
                <a:gridCol w="436371">
                  <a:extLst>
                    <a:ext uri="{9D8B030D-6E8A-4147-A177-3AD203B41FA5}">
                      <a16:colId xmlns:a16="http://schemas.microsoft.com/office/drawing/2014/main" val="2538006904"/>
                    </a:ext>
                  </a:extLst>
                </a:gridCol>
                <a:gridCol w="435422">
                  <a:extLst>
                    <a:ext uri="{9D8B030D-6E8A-4147-A177-3AD203B41FA5}">
                      <a16:colId xmlns:a16="http://schemas.microsoft.com/office/drawing/2014/main" val="3769900326"/>
                    </a:ext>
                  </a:extLst>
                </a:gridCol>
                <a:gridCol w="436371">
                  <a:extLst>
                    <a:ext uri="{9D8B030D-6E8A-4147-A177-3AD203B41FA5}">
                      <a16:colId xmlns:a16="http://schemas.microsoft.com/office/drawing/2014/main" val="4214940746"/>
                    </a:ext>
                  </a:extLst>
                </a:gridCol>
                <a:gridCol w="436371">
                  <a:extLst>
                    <a:ext uri="{9D8B030D-6E8A-4147-A177-3AD203B41FA5}">
                      <a16:colId xmlns:a16="http://schemas.microsoft.com/office/drawing/2014/main" val="1284596273"/>
                    </a:ext>
                  </a:extLst>
                </a:gridCol>
                <a:gridCol w="436371">
                  <a:extLst>
                    <a:ext uri="{9D8B030D-6E8A-4147-A177-3AD203B41FA5}">
                      <a16:colId xmlns:a16="http://schemas.microsoft.com/office/drawing/2014/main" val="857038866"/>
                    </a:ext>
                  </a:extLst>
                </a:gridCol>
                <a:gridCol w="435422">
                  <a:extLst>
                    <a:ext uri="{9D8B030D-6E8A-4147-A177-3AD203B41FA5}">
                      <a16:colId xmlns:a16="http://schemas.microsoft.com/office/drawing/2014/main" val="3396155927"/>
                    </a:ext>
                  </a:extLst>
                </a:gridCol>
                <a:gridCol w="436371">
                  <a:extLst>
                    <a:ext uri="{9D8B030D-6E8A-4147-A177-3AD203B41FA5}">
                      <a16:colId xmlns:a16="http://schemas.microsoft.com/office/drawing/2014/main" val="3284592528"/>
                    </a:ext>
                  </a:extLst>
                </a:gridCol>
                <a:gridCol w="436371">
                  <a:extLst>
                    <a:ext uri="{9D8B030D-6E8A-4147-A177-3AD203B41FA5}">
                      <a16:colId xmlns:a16="http://schemas.microsoft.com/office/drawing/2014/main" val="4088560758"/>
                    </a:ext>
                  </a:extLst>
                </a:gridCol>
                <a:gridCol w="435422">
                  <a:extLst>
                    <a:ext uri="{9D8B030D-6E8A-4147-A177-3AD203B41FA5}">
                      <a16:colId xmlns:a16="http://schemas.microsoft.com/office/drawing/2014/main" val="1898857998"/>
                    </a:ext>
                  </a:extLst>
                </a:gridCol>
                <a:gridCol w="436371">
                  <a:extLst>
                    <a:ext uri="{9D8B030D-6E8A-4147-A177-3AD203B41FA5}">
                      <a16:colId xmlns:a16="http://schemas.microsoft.com/office/drawing/2014/main" val="2724580771"/>
                    </a:ext>
                  </a:extLst>
                </a:gridCol>
              </a:tblGrid>
              <a:tr h="3863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n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5673213"/>
                  </a:ext>
                </a:extLst>
              </a:tr>
              <a:tr h="3863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G(n)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67616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7583221"/>
              </p:ext>
            </p:extLst>
          </p:nvPr>
        </p:nvGraphicFramePr>
        <p:xfrm>
          <a:off x="3263583" y="5385251"/>
          <a:ext cx="7553096" cy="701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64801">
                  <a:extLst>
                    <a:ext uri="{9D8B030D-6E8A-4147-A177-3AD203B41FA5}">
                      <a16:colId xmlns:a16="http://schemas.microsoft.com/office/drawing/2014/main" val="4236273522"/>
                    </a:ext>
                  </a:extLst>
                </a:gridCol>
                <a:gridCol w="458553">
                  <a:extLst>
                    <a:ext uri="{9D8B030D-6E8A-4147-A177-3AD203B41FA5}">
                      <a16:colId xmlns:a16="http://schemas.microsoft.com/office/drawing/2014/main" val="2744823980"/>
                    </a:ext>
                  </a:extLst>
                </a:gridCol>
                <a:gridCol w="459553">
                  <a:extLst>
                    <a:ext uri="{9D8B030D-6E8A-4147-A177-3AD203B41FA5}">
                      <a16:colId xmlns:a16="http://schemas.microsoft.com/office/drawing/2014/main" val="2537722095"/>
                    </a:ext>
                  </a:extLst>
                </a:gridCol>
                <a:gridCol w="459553">
                  <a:extLst>
                    <a:ext uri="{9D8B030D-6E8A-4147-A177-3AD203B41FA5}">
                      <a16:colId xmlns:a16="http://schemas.microsoft.com/office/drawing/2014/main" val="3784636224"/>
                    </a:ext>
                  </a:extLst>
                </a:gridCol>
                <a:gridCol w="458553">
                  <a:extLst>
                    <a:ext uri="{9D8B030D-6E8A-4147-A177-3AD203B41FA5}">
                      <a16:colId xmlns:a16="http://schemas.microsoft.com/office/drawing/2014/main" val="404824366"/>
                    </a:ext>
                  </a:extLst>
                </a:gridCol>
                <a:gridCol w="459553">
                  <a:extLst>
                    <a:ext uri="{9D8B030D-6E8A-4147-A177-3AD203B41FA5}">
                      <a16:colId xmlns:a16="http://schemas.microsoft.com/office/drawing/2014/main" val="3751289290"/>
                    </a:ext>
                  </a:extLst>
                </a:gridCol>
                <a:gridCol w="459553">
                  <a:extLst>
                    <a:ext uri="{9D8B030D-6E8A-4147-A177-3AD203B41FA5}">
                      <a16:colId xmlns:a16="http://schemas.microsoft.com/office/drawing/2014/main" val="3657395745"/>
                    </a:ext>
                  </a:extLst>
                </a:gridCol>
                <a:gridCol w="458553">
                  <a:extLst>
                    <a:ext uri="{9D8B030D-6E8A-4147-A177-3AD203B41FA5}">
                      <a16:colId xmlns:a16="http://schemas.microsoft.com/office/drawing/2014/main" val="2610946720"/>
                    </a:ext>
                  </a:extLst>
                </a:gridCol>
                <a:gridCol w="459553">
                  <a:extLst>
                    <a:ext uri="{9D8B030D-6E8A-4147-A177-3AD203B41FA5}">
                      <a16:colId xmlns:a16="http://schemas.microsoft.com/office/drawing/2014/main" val="508468098"/>
                    </a:ext>
                  </a:extLst>
                </a:gridCol>
                <a:gridCol w="459553">
                  <a:extLst>
                    <a:ext uri="{9D8B030D-6E8A-4147-A177-3AD203B41FA5}">
                      <a16:colId xmlns:a16="http://schemas.microsoft.com/office/drawing/2014/main" val="3790167977"/>
                    </a:ext>
                  </a:extLst>
                </a:gridCol>
                <a:gridCol w="459553">
                  <a:extLst>
                    <a:ext uri="{9D8B030D-6E8A-4147-A177-3AD203B41FA5}">
                      <a16:colId xmlns:a16="http://schemas.microsoft.com/office/drawing/2014/main" val="4161536061"/>
                    </a:ext>
                  </a:extLst>
                </a:gridCol>
                <a:gridCol w="458553">
                  <a:extLst>
                    <a:ext uri="{9D8B030D-6E8A-4147-A177-3AD203B41FA5}">
                      <a16:colId xmlns:a16="http://schemas.microsoft.com/office/drawing/2014/main" val="955099117"/>
                    </a:ext>
                  </a:extLst>
                </a:gridCol>
                <a:gridCol w="459553">
                  <a:extLst>
                    <a:ext uri="{9D8B030D-6E8A-4147-A177-3AD203B41FA5}">
                      <a16:colId xmlns:a16="http://schemas.microsoft.com/office/drawing/2014/main" val="3184247793"/>
                    </a:ext>
                  </a:extLst>
                </a:gridCol>
                <a:gridCol w="459553">
                  <a:extLst>
                    <a:ext uri="{9D8B030D-6E8A-4147-A177-3AD203B41FA5}">
                      <a16:colId xmlns:a16="http://schemas.microsoft.com/office/drawing/2014/main" val="3121323544"/>
                    </a:ext>
                  </a:extLst>
                </a:gridCol>
                <a:gridCol w="458553">
                  <a:extLst>
                    <a:ext uri="{9D8B030D-6E8A-4147-A177-3AD203B41FA5}">
                      <a16:colId xmlns:a16="http://schemas.microsoft.com/office/drawing/2014/main" val="2863634361"/>
                    </a:ext>
                  </a:extLst>
                </a:gridCol>
                <a:gridCol w="459553">
                  <a:extLst>
                    <a:ext uri="{9D8B030D-6E8A-4147-A177-3AD203B41FA5}">
                      <a16:colId xmlns:a16="http://schemas.microsoft.com/office/drawing/2014/main" val="2108003669"/>
                    </a:ext>
                  </a:extLst>
                </a:gridCol>
              </a:tblGrid>
              <a:tr h="314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 n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1331871"/>
                  </a:ext>
                </a:extLst>
              </a:tr>
              <a:tr h="3146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G(n)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79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39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27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8088866"/>
                  </a:ext>
                </a:extLst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3026713" y="4528325"/>
            <a:ext cx="949191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u-RU" alt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5) остальные </a:t>
            </a:r>
            <a:r>
              <a:rPr lang="ru-RU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ячейки заполняем, начиная с n = 5 справа налево, используя формулу 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</a:t>
            </a:r>
            <a:r>
              <a:rPr lang="en-US" alt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+2) + </a:t>
            </a:r>
            <a:r>
              <a:rPr lang="en-US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</a:t>
            </a:r>
            <a:r>
              <a:rPr lang="en-US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048000" y="1697677"/>
            <a:ext cx="9265920" cy="710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сначала определим рекуррентную формулу; обозначим через </a:t>
            </a:r>
            <a:r>
              <a:rPr lang="ru-RU" dirty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G(n)</a:t>
            </a: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сумму чисел, которая выводится при вызове </a:t>
            </a:r>
            <a:r>
              <a:rPr lang="ru-RU" dirty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F(n</a:t>
            </a:r>
            <a:r>
              <a:rPr lang="ru-RU" dirty="0" smtClean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48000" y="3713484"/>
            <a:ext cx="38420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alt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заполняем </a:t>
            </a:r>
            <a:r>
              <a:rPr lang="ru-RU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таблицу G(n) при </a:t>
            </a:r>
            <a:r>
              <a:rPr lang="en-US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&gt;= </a:t>
            </a:r>
            <a:r>
              <a:rPr lang="ru-RU" alt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ru-RU" alt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366563" y="5348540"/>
            <a:ext cx="721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79</a:t>
            </a:r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048000" y="2440062"/>
            <a:ext cx="9491914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 при </a:t>
            </a:r>
            <a:r>
              <a:rPr lang="ru-RU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&gt;= 6 </a:t>
            </a:r>
            <a:r>
              <a:rPr 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G(n</a:t>
            </a:r>
            <a:r>
              <a:rPr lang="en-US" dirty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dirty="0" smtClean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26713" y="3086393"/>
            <a:ext cx="813816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 при </a:t>
            </a:r>
            <a:r>
              <a:rPr lang="ru-RU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&lt; 6 </a:t>
            </a:r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    </a:t>
            </a:r>
            <a:r>
              <a:rPr lang="en-US" dirty="0" smtClean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dirty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dirty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dirty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dirty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+2) + </a:t>
            </a:r>
            <a:r>
              <a:rPr lang="en-US" dirty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dirty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(3</a:t>
            </a:r>
            <a:r>
              <a:rPr lang="en-US" dirty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dirty="0" smtClean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910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9" grpId="0"/>
      <p:bldP spid="10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56790" y="-93890"/>
            <a:ext cx="6121464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3</a:t>
            </a:r>
            <a:r>
              <a:rPr lang="en-US" dirty="0"/>
              <a:t>. </a:t>
            </a:r>
            <a:r>
              <a:rPr lang="en-US" dirty="0" smtClean="0"/>
              <a:t>*Dynamic </a:t>
            </a:r>
            <a:r>
              <a:rPr lang="en-US" dirty="0"/>
              <a:t>Programming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4032" y="2437636"/>
            <a:ext cx="3059551" cy="3416759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pt-BR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void F(int n)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ru-RU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pt-BR" sz="2200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cout </a:t>
            </a:r>
            <a:r>
              <a:rPr lang="pt-BR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&lt;&lt; ″*″;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if (n &gt; 0) {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 F(n - 2);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  F(n / 2);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pt-BR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4032" y="1082501"/>
            <a:ext cx="109821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Дан рекурсивный алгоритм. </a:t>
            </a:r>
            <a:r>
              <a:rPr lang="ru-RU" sz="24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Сколько звездочек будет напечатано при вызове F(</a:t>
            </a:r>
            <a:r>
              <a:rPr lang="en-US" sz="24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ru-RU" sz="24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sz="2400" i="1" dirty="0" smtClean="0"/>
              <a:t>.</a:t>
            </a:r>
            <a:endParaRPr lang="ru-RU" sz="32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048000" y="1697677"/>
            <a:ext cx="926592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arenR"/>
            </a:pP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сначала определим рекуррентную формулу; обозначим через </a:t>
            </a:r>
            <a:r>
              <a:rPr lang="ru-RU" dirty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G(n</a:t>
            </a:r>
            <a:r>
              <a:rPr lang="ru-RU" dirty="0" smtClean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кол-во звездочек</a:t>
            </a:r>
            <a:r>
              <a:rPr 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которая выводится при вызове </a:t>
            </a:r>
            <a:r>
              <a:rPr lang="ru-RU" dirty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F(n</a:t>
            </a:r>
            <a:r>
              <a:rPr lang="ru-RU" dirty="0" smtClean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48000" y="3713484"/>
            <a:ext cx="72734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alt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заполняем </a:t>
            </a:r>
            <a:r>
              <a:rPr lang="ru-RU" altLang="ru-RU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таблицу </a:t>
            </a:r>
            <a:r>
              <a:rPr lang="ru-RU" alt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G(n)</a:t>
            </a:r>
            <a:r>
              <a:rPr lang="en-US" alt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последний вызов в рекурсии будет </a:t>
            </a:r>
            <a:r>
              <a:rPr lang="en-US" alt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G(n &lt;= 0)</a:t>
            </a:r>
            <a:endParaRPr lang="ru-RU" altLang="ru-RU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000803" y="4249588"/>
            <a:ext cx="7213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21</a:t>
            </a:r>
            <a:endParaRPr lang="ru-RU" b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048000" y="2440062"/>
            <a:ext cx="9491914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2)  при </a:t>
            </a:r>
            <a:r>
              <a:rPr lang="ru-RU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ru-RU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G(n</a:t>
            </a:r>
            <a:r>
              <a:rPr lang="en-US" dirty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dirty="0" smtClean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3026713" y="3086393"/>
            <a:ext cx="8138160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3)  при </a:t>
            </a:r>
            <a:r>
              <a:rPr lang="ru-RU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&gt;</a:t>
            </a:r>
            <a:r>
              <a:rPr lang="ru-RU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u="sng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     </a:t>
            </a:r>
            <a:r>
              <a:rPr lang="pt-BR" dirty="0" smtClean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G(n</a:t>
            </a:r>
            <a:r>
              <a:rPr lang="pt-BR" dirty="0">
                <a:latin typeface="Consolas" panose="020B0609020204030204" pitchFamily="49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= 1 + G(n-2) + G(n / 2)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951169"/>
              </p:ext>
            </p:extLst>
          </p:nvPr>
        </p:nvGraphicFramePr>
        <p:xfrm>
          <a:off x="3263583" y="4256434"/>
          <a:ext cx="7424736" cy="701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8817">
                  <a:extLst>
                    <a:ext uri="{9D8B030D-6E8A-4147-A177-3AD203B41FA5}">
                      <a16:colId xmlns:a16="http://schemas.microsoft.com/office/drawing/2014/main" val="3399456040"/>
                    </a:ext>
                  </a:extLst>
                </a:gridCol>
                <a:gridCol w="706841">
                  <a:extLst>
                    <a:ext uri="{9D8B030D-6E8A-4147-A177-3AD203B41FA5}">
                      <a16:colId xmlns:a16="http://schemas.microsoft.com/office/drawing/2014/main" val="4294095751"/>
                    </a:ext>
                  </a:extLst>
                </a:gridCol>
                <a:gridCol w="859516">
                  <a:extLst>
                    <a:ext uri="{9D8B030D-6E8A-4147-A177-3AD203B41FA5}">
                      <a16:colId xmlns:a16="http://schemas.microsoft.com/office/drawing/2014/main" val="3434215368"/>
                    </a:ext>
                  </a:extLst>
                </a:gridCol>
                <a:gridCol w="860338">
                  <a:extLst>
                    <a:ext uri="{9D8B030D-6E8A-4147-A177-3AD203B41FA5}">
                      <a16:colId xmlns:a16="http://schemas.microsoft.com/office/drawing/2014/main" val="1359852984"/>
                    </a:ext>
                  </a:extLst>
                </a:gridCol>
                <a:gridCol w="859516">
                  <a:extLst>
                    <a:ext uri="{9D8B030D-6E8A-4147-A177-3AD203B41FA5}">
                      <a16:colId xmlns:a16="http://schemas.microsoft.com/office/drawing/2014/main" val="2592211276"/>
                    </a:ext>
                  </a:extLst>
                </a:gridCol>
                <a:gridCol w="859516">
                  <a:extLst>
                    <a:ext uri="{9D8B030D-6E8A-4147-A177-3AD203B41FA5}">
                      <a16:colId xmlns:a16="http://schemas.microsoft.com/office/drawing/2014/main" val="973061512"/>
                    </a:ext>
                  </a:extLst>
                </a:gridCol>
                <a:gridCol w="860338">
                  <a:extLst>
                    <a:ext uri="{9D8B030D-6E8A-4147-A177-3AD203B41FA5}">
                      <a16:colId xmlns:a16="http://schemas.microsoft.com/office/drawing/2014/main" val="3360423877"/>
                    </a:ext>
                  </a:extLst>
                </a:gridCol>
                <a:gridCol w="859516">
                  <a:extLst>
                    <a:ext uri="{9D8B030D-6E8A-4147-A177-3AD203B41FA5}">
                      <a16:colId xmlns:a16="http://schemas.microsoft.com/office/drawing/2014/main" val="3307181159"/>
                    </a:ext>
                  </a:extLst>
                </a:gridCol>
                <a:gridCol w="860338">
                  <a:extLst>
                    <a:ext uri="{9D8B030D-6E8A-4147-A177-3AD203B41FA5}">
                      <a16:colId xmlns:a16="http://schemas.microsoft.com/office/drawing/2014/main" val="346423287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n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&lt;= 0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43596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G(n)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13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19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02513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37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10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44810" y="-104419"/>
            <a:ext cx="5862822" cy="1325563"/>
          </a:xfrm>
        </p:spPr>
        <p:txBody>
          <a:bodyPr/>
          <a:lstStyle/>
          <a:p>
            <a:r>
              <a:rPr lang="en-US" dirty="0"/>
              <a:t>4</a:t>
            </a:r>
            <a:r>
              <a:rPr lang="en-US" dirty="0" smtClean="0"/>
              <a:t>. Where is the Code?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58675" y="1221144"/>
            <a:ext cx="41296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/>
              <a:t>Алгоритм вычисления значений функций F(n) и G(n), </a:t>
            </a:r>
            <a:endParaRPr lang="en-US" i="1" dirty="0" smtClean="0"/>
          </a:p>
          <a:p>
            <a:r>
              <a:rPr lang="ru-RU" i="1" dirty="0" smtClean="0"/>
              <a:t>где </a:t>
            </a:r>
            <a:r>
              <a:rPr lang="ru-RU" i="1" dirty="0"/>
              <a:t>n – натуральное число, задан следующими </a:t>
            </a:r>
            <a:endParaRPr lang="en-US" i="1" dirty="0" smtClean="0"/>
          </a:p>
          <a:p>
            <a:r>
              <a:rPr lang="ru-RU" i="1" dirty="0" smtClean="0"/>
              <a:t>соотношениями</a:t>
            </a:r>
            <a:r>
              <a:rPr lang="ru-RU" i="1" dirty="0"/>
              <a:t>:</a:t>
            </a:r>
            <a:endParaRPr lang="ru-RU" dirty="0"/>
          </a:p>
          <a:p>
            <a:r>
              <a:rPr lang="ru-RU" i="1" dirty="0"/>
              <a:t>F(1) = 1; G(1) = 1;</a:t>
            </a:r>
            <a:endParaRPr lang="ru-RU" dirty="0"/>
          </a:p>
          <a:p>
            <a:r>
              <a:rPr lang="ru-RU" i="1" dirty="0"/>
              <a:t>F(n) = F(n – 1) – G(n – 1), </a:t>
            </a:r>
            <a:endParaRPr lang="ru-RU" dirty="0"/>
          </a:p>
          <a:p>
            <a:r>
              <a:rPr lang="en-US" i="1" dirty="0"/>
              <a:t>G(n) = F(n–1) + G(n – 1), </a:t>
            </a:r>
            <a:r>
              <a:rPr lang="ru-RU" i="1" dirty="0"/>
              <a:t>при</a:t>
            </a:r>
            <a:r>
              <a:rPr lang="en-US" i="1" dirty="0"/>
              <a:t> n &gt;=2</a:t>
            </a:r>
            <a:endParaRPr lang="ru-RU" dirty="0"/>
          </a:p>
          <a:p>
            <a:r>
              <a:rPr lang="ru-RU" i="1" dirty="0"/>
              <a:t>Чему равно значение величины F(5)/G(5)?</a:t>
            </a:r>
            <a:endParaRPr lang="ru-RU" dirty="0"/>
          </a:p>
          <a:p>
            <a:r>
              <a:rPr lang="ru-RU" i="1" dirty="0"/>
              <a:t>В ответе запишите только целое число.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6134045"/>
              </p:ext>
            </p:extLst>
          </p:nvPr>
        </p:nvGraphicFramePr>
        <p:xfrm>
          <a:off x="458675" y="4284769"/>
          <a:ext cx="4129662" cy="1313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8277">
                  <a:extLst>
                    <a:ext uri="{9D8B030D-6E8A-4147-A177-3AD203B41FA5}">
                      <a16:colId xmlns:a16="http://schemas.microsoft.com/office/drawing/2014/main" val="2613422808"/>
                    </a:ext>
                  </a:extLst>
                </a:gridCol>
                <a:gridCol w="688277">
                  <a:extLst>
                    <a:ext uri="{9D8B030D-6E8A-4147-A177-3AD203B41FA5}">
                      <a16:colId xmlns:a16="http://schemas.microsoft.com/office/drawing/2014/main" val="551735677"/>
                    </a:ext>
                  </a:extLst>
                </a:gridCol>
                <a:gridCol w="688277">
                  <a:extLst>
                    <a:ext uri="{9D8B030D-6E8A-4147-A177-3AD203B41FA5}">
                      <a16:colId xmlns:a16="http://schemas.microsoft.com/office/drawing/2014/main" val="1356841053"/>
                    </a:ext>
                  </a:extLst>
                </a:gridCol>
                <a:gridCol w="688277">
                  <a:extLst>
                    <a:ext uri="{9D8B030D-6E8A-4147-A177-3AD203B41FA5}">
                      <a16:colId xmlns:a16="http://schemas.microsoft.com/office/drawing/2014/main" val="847123254"/>
                    </a:ext>
                  </a:extLst>
                </a:gridCol>
                <a:gridCol w="688277">
                  <a:extLst>
                    <a:ext uri="{9D8B030D-6E8A-4147-A177-3AD203B41FA5}">
                      <a16:colId xmlns:a16="http://schemas.microsoft.com/office/drawing/2014/main" val="4106148536"/>
                    </a:ext>
                  </a:extLst>
                </a:gridCol>
                <a:gridCol w="688277">
                  <a:extLst>
                    <a:ext uri="{9D8B030D-6E8A-4147-A177-3AD203B41FA5}">
                      <a16:colId xmlns:a16="http://schemas.microsoft.com/office/drawing/2014/main" val="2915300860"/>
                    </a:ext>
                  </a:extLst>
                </a:gridCol>
              </a:tblGrid>
              <a:tr h="4379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8433022"/>
                  </a:ext>
                </a:extLst>
              </a:tr>
              <a:tr h="4379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F(n)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–2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–4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–4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8477569"/>
                  </a:ext>
                </a:extLst>
              </a:tr>
              <a:tr h="4379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G(n)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</a:t>
                      </a:r>
                      <a:endParaRPr lang="ru-RU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–4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06040219"/>
                  </a:ext>
                </a:extLst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5268804" y="5093222"/>
            <a:ext cx="753882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4) искомое значение 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(5)/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kumimoji="0" lang="ru-RU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(5) равно </a:t>
            </a:r>
            <a:r>
              <a:rPr kumimoji="0" lang="en-US" alt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kumimoji="0" lang="ru-RU" alt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268804" y="2050633"/>
            <a:ext cx="66646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1) фактически </a:t>
            </a:r>
            <a:r>
              <a:rPr lang="ru-RU" alt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рекуррентная формула задана для пары (</a:t>
            </a:r>
            <a:r>
              <a:rPr lang="en-US" alt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ru-RU" alt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r>
              <a:rPr lang="en-US" alt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alt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ru-RU" alt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5268804" y="3157321"/>
            <a:ext cx="66646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2) замечаем</a:t>
            </a:r>
            <a:r>
              <a:rPr lang="ru-RU" alt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, что F(n) – это разность предыдущей пары, а </a:t>
            </a:r>
            <a:r>
              <a:rPr lang="en-US" alt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alt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ru-RU" alt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) – сумма тех же значений</a:t>
            </a:r>
            <a:endParaRPr lang="ru-RU" alt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268804" y="4221965"/>
            <a:ext cx="666469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3) заполняем </a:t>
            </a:r>
            <a:r>
              <a:rPr lang="ru-RU" alt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таблицу, начиная с известной </a:t>
            </a:r>
            <a:endParaRPr lang="ru-RU" altLang="ru-RU" sz="2400" dirty="0" smtClean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4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первой </a:t>
            </a:r>
            <a:r>
              <a:rPr lang="ru-RU" altLang="ru-RU" sz="2400" dirty="0">
                <a:ea typeface="Times New Roman" panose="02020603050405020304" pitchFamily="18" charset="0"/>
                <a:cs typeface="Times New Roman" panose="02020603050405020304" pitchFamily="18" charset="0"/>
              </a:rPr>
              <a:t>пары</a:t>
            </a: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4123569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  <p:bldP spid="9" grpId="0"/>
      <p:bldP spid="11" grpId="0"/>
      <p:bldP spid="1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583</Words>
  <Application>Microsoft Office PowerPoint</Application>
  <PresentationFormat>Широкоэкранный</PresentationFormat>
  <Paragraphs>164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Consolas</vt:lpstr>
      <vt:lpstr>Times New Roman</vt:lpstr>
      <vt:lpstr>Тема Office</vt:lpstr>
      <vt:lpstr>Задание 11</vt:lpstr>
      <vt:lpstr>Типы задач</vt:lpstr>
      <vt:lpstr>1. Trace Tree</vt:lpstr>
      <vt:lpstr>2. Dynamic Programming</vt:lpstr>
      <vt:lpstr>3. *Dynamic Programming</vt:lpstr>
      <vt:lpstr>4. Where is the Code?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8</dc:title>
  <dc:creator>Администратор</dc:creator>
  <cp:lastModifiedBy>Администратор</cp:lastModifiedBy>
  <cp:revision>26</cp:revision>
  <dcterms:created xsi:type="dcterms:W3CDTF">2020-01-03T05:53:07Z</dcterms:created>
  <dcterms:modified xsi:type="dcterms:W3CDTF">2020-01-03T08:54:45Z</dcterms:modified>
</cp:coreProperties>
</file>