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66" d="100"/>
          <a:sy n="66" d="100"/>
        </p:scale>
        <p:origin x="173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2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08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5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01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5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7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9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4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8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6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7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Задание 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Ввод </a:t>
            </a:r>
            <a:r>
              <a:rPr lang="en-US" sz="3600" dirty="0" smtClean="0"/>
              <a:t>/ </a:t>
            </a:r>
            <a:r>
              <a:rPr lang="ru-RU" sz="3600" dirty="0" smtClean="0"/>
              <a:t>вывод и циклы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019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Определить, что было введено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З</a:t>
            </a:r>
            <a:r>
              <a:rPr lang="ru-RU" dirty="0" smtClean="0"/>
              <a:t>начимая переменная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Перем</a:t>
            </a:r>
            <a:r>
              <a:rPr lang="ru-RU" dirty="0" smtClean="0"/>
              <a:t>енная </a:t>
            </a:r>
            <a:r>
              <a:rPr lang="ru-RU" dirty="0" smtClean="0"/>
              <a:t>счетчик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/>
              <a:t>«</a:t>
            </a:r>
            <a:r>
              <a:rPr lang="en-US" dirty="0" smtClean="0"/>
              <a:t>Mix </a:t>
            </a:r>
            <a:r>
              <a:rPr lang="ru-RU" dirty="0" smtClean="0"/>
              <a:t>значимой переменной и счетчика» или «Арифметическая прогрессия»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6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42413" y="-134912"/>
            <a:ext cx="10515600" cy="1325563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ru-RU" dirty="0" smtClean="0"/>
              <a:t>Определить, что было введено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375" y="2370583"/>
            <a:ext cx="272266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n, s,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d;</a:t>
            </a: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cin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&gt;&gt; d;</a:t>
            </a: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 =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 (s </a:t>
            </a:r>
            <a:r>
              <a:rPr 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&lt;= 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365)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s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:= s +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d;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n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:= n + 5</a:t>
            </a:r>
            <a:endParaRPr lang="ru-RU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24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n;</a:t>
            </a: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694" y="1025759"/>
            <a:ext cx="5486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каком наибольшем введенном числе d после выполнения программы будет напечатано 55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07893" y="2225624"/>
            <a:ext cx="7708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ru-RU" sz="2400" dirty="0" smtClean="0"/>
              <a:t>Рассчитываем количество итераций цикла</a:t>
            </a:r>
            <a:r>
              <a:rPr lang="en-US" sz="2400" dirty="0" smtClean="0"/>
              <a:t> </a:t>
            </a:r>
            <a:r>
              <a:rPr lang="en-US" sz="2400" b="1" i="1" dirty="0" smtClean="0"/>
              <a:t>k</a:t>
            </a:r>
            <a:r>
              <a:rPr lang="ru-RU" sz="2400" dirty="0" smtClean="0"/>
              <a:t>, чтобы выполнилось условие задачи</a:t>
            </a:r>
            <a:r>
              <a:rPr lang="en-US" sz="2400" dirty="0" smtClean="0"/>
              <a:t> (</a:t>
            </a:r>
            <a:r>
              <a:rPr lang="en-US" sz="2400" b="1" i="1" dirty="0" smtClean="0"/>
              <a:t>n = 55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261464" y="3039102"/>
            <a:ext cx="1817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=&gt;     k = 11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07893" y="3523200"/>
            <a:ext cx="7708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</a:t>
            </a:r>
            <a:r>
              <a:rPr lang="ru-RU" sz="2400" dirty="0" smtClean="0"/>
              <a:t>Используя найденное </a:t>
            </a:r>
            <a:r>
              <a:rPr lang="en-US" sz="2400" b="1" i="1" dirty="0" smtClean="0"/>
              <a:t>k</a:t>
            </a:r>
            <a:r>
              <a:rPr lang="ru-RU" sz="2400" dirty="0" smtClean="0"/>
              <a:t>, определяем искомое </a:t>
            </a:r>
            <a:r>
              <a:rPr lang="en-US" sz="2400" b="1" i="1" dirty="0" smtClean="0"/>
              <a:t>d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82792" y="4043811"/>
            <a:ext cx="5727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2.1 </a:t>
            </a:r>
            <a:r>
              <a:rPr lang="ru-RU" sz="2400" dirty="0" smtClean="0"/>
              <a:t>Цикл должен завершится на </a:t>
            </a:r>
            <a:r>
              <a:rPr lang="en-US" sz="2400" dirty="0" smtClean="0"/>
              <a:t>k-</a:t>
            </a:r>
            <a:r>
              <a:rPr lang="ru-RU" sz="2400" dirty="0" smtClean="0"/>
              <a:t>ом шаге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82792" y="4655523"/>
            <a:ext cx="65796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2.2 </a:t>
            </a:r>
            <a:r>
              <a:rPr lang="ru-RU" sz="2400" dirty="0" smtClean="0"/>
              <a:t>Цикл не должен остановиться на </a:t>
            </a:r>
            <a:r>
              <a:rPr lang="en-US" sz="2400" dirty="0" smtClean="0"/>
              <a:t>k</a:t>
            </a:r>
            <a:r>
              <a:rPr lang="ru-RU" sz="2400" dirty="0" smtClean="0"/>
              <a:t>-1</a:t>
            </a:r>
            <a:r>
              <a:rPr lang="en-US" sz="2400" dirty="0" smtClean="0"/>
              <a:t>-</a:t>
            </a:r>
            <a:r>
              <a:rPr lang="ru-RU" sz="2400" dirty="0" smtClean="0"/>
              <a:t>ом шаге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30557" y="3068575"/>
            <a:ext cx="15135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n:  0 --&gt; 55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85455" y="305170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=&gt; </a:t>
            </a:r>
            <a:r>
              <a:rPr lang="en-US" sz="2400" dirty="0" smtClean="0"/>
              <a:t>    n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  <a:r>
              <a:rPr lang="en-US" sz="2400" dirty="0"/>
              <a:t>+ 5 * k = 55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355935" y="4025653"/>
            <a:ext cx="21355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0</a:t>
            </a:r>
            <a:r>
              <a:rPr lang="en-US" sz="2400" b="1" dirty="0"/>
              <a:t> + d * k &gt; 365 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586111" y="5036402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0</a:t>
            </a:r>
            <a:r>
              <a:rPr lang="en-US" sz="2400" b="1" dirty="0"/>
              <a:t> + d * (k - 1) &lt;= 365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82792" y="5498067"/>
            <a:ext cx="572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2.3</a:t>
            </a:r>
            <a:endParaRPr lang="ru-RU" sz="2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189454" y="5519985"/>
            <a:ext cx="2392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d</a:t>
            </a:r>
            <a:r>
              <a:rPr lang="en-US" sz="2400" b="1" dirty="0" smtClean="0"/>
              <a:t> &gt; 365/11 = 33.2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189454" y="5981650"/>
            <a:ext cx="26837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d</a:t>
            </a:r>
            <a:r>
              <a:rPr lang="en-US" sz="2400" b="1" dirty="0" smtClean="0"/>
              <a:t> &lt;= 365 / 10 = 36.5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314775" y="5723985"/>
            <a:ext cx="1680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=&gt; </a:t>
            </a:r>
            <a:r>
              <a:rPr lang="en-US" sz="3600" b="1" dirty="0" smtClean="0"/>
              <a:t>d =</a:t>
            </a:r>
            <a:r>
              <a:rPr lang="en-US" sz="2400" b="1" dirty="0" smtClean="0"/>
              <a:t> </a:t>
            </a:r>
            <a:r>
              <a:rPr lang="en-US" sz="3600" b="1" dirty="0" smtClean="0"/>
              <a:t>36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0475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1093" y="-134912"/>
            <a:ext cx="8506920" cy="1325563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ru-RU" dirty="0" smtClean="0"/>
              <a:t>Значимая переменная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720" y="2335430"/>
            <a:ext cx="3059551" cy="34167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s = 33, n = 1;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 (s &gt; 0)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 = s – 7;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n = n * 3;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n;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4032" y="1082501"/>
            <a:ext cx="67292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/>
              <a:t>Запишите число, которое будет напечатано в результате выполнения программы.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30557" y="2223998"/>
            <a:ext cx="7708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ru-RU" sz="2400" dirty="0" smtClean="0"/>
              <a:t>Рассчитываем количество итераций цикла</a:t>
            </a:r>
            <a:r>
              <a:rPr lang="en-US" sz="2400" dirty="0" smtClean="0"/>
              <a:t> </a:t>
            </a:r>
            <a:r>
              <a:rPr lang="en-US" sz="2400" b="1" i="1" dirty="0" smtClean="0"/>
              <a:t>k</a:t>
            </a:r>
            <a:r>
              <a:rPr lang="ru-RU" sz="2400" dirty="0" smtClean="0"/>
              <a:t>, исходя из условия </a:t>
            </a:r>
            <a:r>
              <a:rPr lang="en-US" sz="2400" dirty="0" smtClean="0"/>
              <a:t>(</a:t>
            </a:r>
            <a:r>
              <a:rPr lang="en-US" sz="2400" b="1" i="1" dirty="0" smtClean="0"/>
              <a:t>s &gt; 0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29013" y="3132271"/>
            <a:ext cx="1471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s:  33 </a:t>
            </a:r>
            <a:r>
              <a:rPr lang="en-US" sz="2400" dirty="0"/>
              <a:t>--&gt; </a:t>
            </a:r>
            <a:r>
              <a:rPr lang="en-US" sz="2400" dirty="0" smtClean="0"/>
              <a:t>0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35616" y="3129986"/>
            <a:ext cx="58521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=&gt; </a:t>
            </a:r>
            <a:r>
              <a:rPr lang="en-US" sz="2400" dirty="0" smtClean="0"/>
              <a:t>   </a:t>
            </a:r>
            <a:r>
              <a:rPr lang="ru-RU" sz="2400" dirty="0" smtClean="0"/>
              <a:t>условие окончания цикла</a:t>
            </a:r>
            <a:r>
              <a:rPr lang="en-US" sz="2400" dirty="0" smtClean="0"/>
              <a:t> 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- 7 </a:t>
            </a:r>
            <a:r>
              <a:rPr lang="en-US" sz="2400" dirty="0"/>
              <a:t>* </a:t>
            </a:r>
            <a:r>
              <a:rPr lang="en-US" sz="2400" dirty="0" smtClean="0"/>
              <a:t>k &lt;= 0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30527" y="3768798"/>
            <a:ext cx="2052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33 – 7 * </a:t>
            </a:r>
            <a:r>
              <a:rPr lang="en-US" sz="2400" dirty="0" smtClean="0"/>
              <a:t>k  &lt;= 0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71559" y="3763197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=&gt;    </a:t>
            </a:r>
            <a:r>
              <a:rPr lang="en-US" sz="2400" dirty="0"/>
              <a:t>k &gt;= 5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269172" y="3763197"/>
            <a:ext cx="1362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=&gt;    </a:t>
            </a:r>
            <a:r>
              <a:rPr lang="en-US" sz="2400" b="1" dirty="0"/>
              <a:t>k </a:t>
            </a:r>
            <a:r>
              <a:rPr lang="en-US" sz="2400" b="1" dirty="0" smtClean="0"/>
              <a:t>= </a:t>
            </a:r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730557" y="4552325"/>
            <a:ext cx="7708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</a:t>
            </a:r>
            <a:r>
              <a:rPr lang="ru-RU" sz="2400" dirty="0" smtClean="0"/>
              <a:t>Находим искомую</a:t>
            </a:r>
            <a:endParaRPr lang="en-US" sz="2400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4642739" y="4996169"/>
            <a:ext cx="551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 нашем случае </a:t>
            </a:r>
            <a:r>
              <a:rPr lang="en-US" sz="2400" dirty="0"/>
              <a:t>3 </a:t>
            </a:r>
            <a:r>
              <a:rPr lang="ru-RU" sz="2400" dirty="0"/>
              <a:t>возводится в степень </a:t>
            </a:r>
            <a:r>
              <a:rPr lang="en-US" sz="2400" dirty="0"/>
              <a:t>k</a:t>
            </a:r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950609" y="5670845"/>
            <a:ext cx="1369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3</a:t>
            </a:r>
            <a:r>
              <a:rPr lang="en-US" sz="2400" b="1" baseline="30000" dirty="0" smtClean="0"/>
              <a:t>5</a:t>
            </a:r>
            <a:r>
              <a:rPr lang="en-US" sz="2400" b="1" dirty="0" smtClean="0"/>
              <a:t>= </a:t>
            </a:r>
            <a:r>
              <a:rPr lang="en-US" sz="3600" b="1" dirty="0" smtClean="0"/>
              <a:t>243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54910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1" grpId="0"/>
      <p:bldP spid="12" grpId="0"/>
      <p:bldP spid="17" grpId="0"/>
      <p:bldP spid="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1093" y="-134912"/>
            <a:ext cx="5936638" cy="1325563"/>
          </a:xfrm>
        </p:spPr>
        <p:txBody>
          <a:bodyPr/>
          <a:lstStyle/>
          <a:p>
            <a:r>
              <a:rPr lang="ru-RU" dirty="0"/>
              <a:t>3</a:t>
            </a:r>
            <a:r>
              <a:rPr lang="en-US" dirty="0" smtClean="0"/>
              <a:t>. </a:t>
            </a:r>
            <a:r>
              <a:rPr lang="ru-RU" dirty="0" smtClean="0"/>
              <a:t>Переменная счётчик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720" y="2335430"/>
            <a:ext cx="3059551" cy="403064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k = 0, s = 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while(s &lt; 1024)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 = s + 10;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k = k + 1;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b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k;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4032" y="1082501"/>
            <a:ext cx="67292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/>
              <a:t>Запишите число, которое будет напечатано в результате выполнения программы.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730557" y="2223998"/>
            <a:ext cx="7708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ru-RU" sz="2400" dirty="0" smtClean="0"/>
              <a:t>Рассчитываем количество итераций цикла</a:t>
            </a:r>
            <a:r>
              <a:rPr lang="en-US" sz="2400" dirty="0" smtClean="0"/>
              <a:t> </a:t>
            </a:r>
            <a:r>
              <a:rPr lang="en-US" sz="2400" b="1" i="1" dirty="0" err="1" smtClean="0"/>
              <a:t>i</a:t>
            </a:r>
            <a:r>
              <a:rPr lang="ru-RU" sz="2400" dirty="0" smtClean="0"/>
              <a:t>, исходя из условия </a:t>
            </a:r>
            <a:r>
              <a:rPr lang="en-US" sz="2400" dirty="0" smtClean="0"/>
              <a:t>(</a:t>
            </a:r>
            <a:r>
              <a:rPr lang="en-US" sz="2400" b="1" i="1" dirty="0" smtClean="0"/>
              <a:t>s &lt; 1024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29013" y="3132271"/>
            <a:ext cx="1782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s:  0 </a:t>
            </a:r>
            <a:r>
              <a:rPr lang="en-US" sz="2400" dirty="0"/>
              <a:t>--&gt; </a:t>
            </a:r>
            <a:r>
              <a:rPr lang="en-US" sz="2400" dirty="0" smtClean="0"/>
              <a:t>1024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843423" y="3657459"/>
            <a:ext cx="6533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=&gt; </a:t>
            </a:r>
            <a:r>
              <a:rPr lang="en-US" sz="2400" dirty="0" smtClean="0"/>
              <a:t>   </a:t>
            </a:r>
            <a:r>
              <a:rPr lang="ru-RU" sz="2400" dirty="0" smtClean="0"/>
              <a:t>условие окончания цикла</a:t>
            </a:r>
            <a:r>
              <a:rPr lang="en-US" sz="2400" dirty="0" smtClean="0"/>
              <a:t> 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+ 10 </a:t>
            </a:r>
            <a:r>
              <a:rPr lang="en-US" sz="2400" dirty="0"/>
              <a:t>* </a:t>
            </a:r>
            <a:r>
              <a:rPr lang="en-US" sz="2400" b="1" i="1" dirty="0" err="1" smtClean="0"/>
              <a:t>i</a:t>
            </a:r>
            <a:r>
              <a:rPr lang="en-US" sz="2400" dirty="0" smtClean="0"/>
              <a:t>  &gt;= 1024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30527" y="4356354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0 + 10</a:t>
            </a:r>
            <a:r>
              <a:rPr lang="ru-RU" sz="2400" i="1" dirty="0" smtClean="0"/>
              <a:t> * </a:t>
            </a:r>
            <a:r>
              <a:rPr lang="en-US" sz="2400" b="1" i="1" dirty="0" err="1" smtClean="0"/>
              <a:t>i</a:t>
            </a:r>
            <a:r>
              <a:rPr lang="en-US" sz="2400" i="1" dirty="0" smtClean="0"/>
              <a:t> &gt;= 1024</a:t>
            </a:r>
            <a:endParaRPr lang="ru-RU" sz="24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5657" y="4336155"/>
            <a:ext cx="198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=&gt;    </a:t>
            </a:r>
            <a:r>
              <a:rPr lang="en-US" sz="2400" b="1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&gt;= </a:t>
            </a:r>
            <a:r>
              <a:rPr lang="en-US" sz="2400" i="1" dirty="0" smtClean="0"/>
              <a:t>102,4</a:t>
            </a:r>
            <a:endParaRPr lang="ru-RU" sz="24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9236729" y="4315503"/>
            <a:ext cx="1601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=&gt;   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= 103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730557" y="5139881"/>
            <a:ext cx="7708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</a:t>
            </a:r>
            <a:r>
              <a:rPr lang="ru-RU" sz="2400" dirty="0" smtClean="0"/>
              <a:t>Находим искомую</a:t>
            </a:r>
            <a:endParaRPr lang="en-US" sz="2400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4727136" y="5580437"/>
            <a:ext cx="6499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 нашем случае </a:t>
            </a:r>
            <a:r>
              <a:rPr lang="en-US" sz="2400" dirty="0" smtClean="0"/>
              <a:t>k </a:t>
            </a:r>
            <a:r>
              <a:rPr lang="ru-RU" sz="2400" dirty="0" smtClean="0"/>
              <a:t>и есть счетчик</a:t>
            </a:r>
            <a:r>
              <a:rPr lang="en-US" sz="2400" dirty="0" smtClean="0"/>
              <a:t>: </a:t>
            </a:r>
            <a:r>
              <a:rPr lang="en-US" sz="2400" i="1" dirty="0" err="1" smtClean="0"/>
              <a:t>k</a:t>
            </a:r>
            <a:r>
              <a:rPr lang="en-US" sz="2400" i="1" baseline="-25000" dirty="0" err="1" smtClean="0"/>
              <a:t>res</a:t>
            </a:r>
            <a:r>
              <a:rPr lang="en-US" sz="2400" i="1" dirty="0" smtClean="0"/>
              <a:t> = k</a:t>
            </a:r>
            <a:r>
              <a:rPr lang="en-US" sz="2400" i="1" baseline="-25000" dirty="0" smtClean="0"/>
              <a:t>0</a:t>
            </a:r>
            <a:r>
              <a:rPr lang="en-US" sz="2400" i="1" dirty="0" smtClean="0"/>
              <a:t> + 1 * </a:t>
            </a:r>
            <a:r>
              <a:rPr lang="en-US" sz="2400" b="1" i="1" dirty="0" err="1" smtClean="0"/>
              <a:t>i</a:t>
            </a:r>
            <a:r>
              <a:rPr lang="en-US" sz="2400" i="1" dirty="0" smtClean="0"/>
              <a:t> </a:t>
            </a:r>
            <a:endParaRPr lang="ru-RU" sz="2400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499890" y="6042910"/>
            <a:ext cx="25394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0 + 1 * 103 = </a:t>
            </a:r>
            <a:r>
              <a:rPr lang="en-US" sz="3600" b="1" dirty="0" smtClean="0"/>
              <a:t>103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70620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1" grpId="0"/>
      <p:bldP spid="12" grpId="0"/>
      <p:bldP spid="17" grpId="0"/>
      <p:bldP spid="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8167" y="-87129"/>
            <a:ext cx="10359873" cy="1325563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dirty="0" smtClean="0"/>
              <a:t>. Mix </a:t>
            </a:r>
            <a:r>
              <a:rPr lang="ru-RU" dirty="0" smtClean="0"/>
              <a:t>значимой переменной и счетчика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279" y="1667560"/>
            <a:ext cx="3059551" cy="334892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k = 5, s = 2;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w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hile (k &lt; 120)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s:=s+k;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k:=k+2;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2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cout</a:t>
            </a:r>
            <a:r>
              <a:rPr lang="en-US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&lt;&lt; s;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6279" y="885897"/>
            <a:ext cx="11683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/>
              <a:t>Запишите число, которое будет напечатано в результате выполнения программы.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35090" y="1612514"/>
            <a:ext cx="7708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ru-RU" sz="2400" dirty="0" smtClean="0"/>
              <a:t>Рассчитываем количество итераций цикла</a:t>
            </a:r>
            <a:r>
              <a:rPr lang="en-US" sz="2400" dirty="0" smtClean="0"/>
              <a:t> </a:t>
            </a:r>
            <a:r>
              <a:rPr lang="en-US" sz="2400" b="1" i="1" dirty="0" err="1" smtClean="0"/>
              <a:t>i</a:t>
            </a:r>
            <a:r>
              <a:rPr lang="ru-RU" sz="2400" dirty="0" smtClean="0"/>
              <a:t>, исходя из условия </a:t>
            </a:r>
            <a:r>
              <a:rPr lang="en-US" sz="2400" dirty="0" smtClean="0"/>
              <a:t>(</a:t>
            </a:r>
            <a:r>
              <a:rPr lang="en-US" sz="2400" b="1" i="1" dirty="0"/>
              <a:t>k</a:t>
            </a:r>
            <a:r>
              <a:rPr lang="en-US" sz="2400" b="1" i="1" dirty="0" smtClean="0"/>
              <a:t> &lt; 120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27094" y="2440205"/>
            <a:ext cx="1627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s:  5 </a:t>
            </a:r>
            <a:r>
              <a:rPr lang="en-US" sz="2400" dirty="0"/>
              <a:t>--&gt; </a:t>
            </a:r>
            <a:r>
              <a:rPr lang="en-US" sz="2400" dirty="0" smtClean="0"/>
              <a:t>120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470422" y="2428700"/>
            <a:ext cx="2807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=&gt; </a:t>
            </a:r>
            <a:r>
              <a:rPr lang="en-US" sz="2400" dirty="0" smtClean="0"/>
              <a:t>   k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+ 2 </a:t>
            </a:r>
            <a:r>
              <a:rPr lang="en-US" sz="2400" dirty="0"/>
              <a:t>* </a:t>
            </a:r>
            <a:r>
              <a:rPr lang="en-US" sz="2400" b="1" i="1" dirty="0" err="1" smtClean="0"/>
              <a:t>i</a:t>
            </a:r>
            <a:r>
              <a:rPr lang="en-US" sz="2400" dirty="0" smtClean="0"/>
              <a:t>  &gt;= 120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32969" y="2885434"/>
            <a:ext cx="2066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5 + 2</a:t>
            </a:r>
            <a:r>
              <a:rPr lang="ru-RU" sz="2400" i="1" dirty="0" smtClean="0"/>
              <a:t> * </a:t>
            </a:r>
            <a:r>
              <a:rPr lang="en-US" sz="2400" b="1" i="1" dirty="0" err="1" smtClean="0"/>
              <a:t>i</a:t>
            </a:r>
            <a:r>
              <a:rPr lang="en-US" sz="2400" i="1" dirty="0" smtClean="0"/>
              <a:t> &gt;= 120</a:t>
            </a:r>
            <a:endParaRPr lang="ru-RU" sz="24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70422" y="2868235"/>
            <a:ext cx="1832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=&gt;    </a:t>
            </a:r>
            <a:r>
              <a:rPr lang="en-US" sz="2400" b="1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&gt;= </a:t>
            </a:r>
            <a:r>
              <a:rPr lang="en-US" sz="2400" i="1" dirty="0" smtClean="0"/>
              <a:t>57,5</a:t>
            </a:r>
            <a:endParaRPr lang="ru-RU" sz="2400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373837" y="2882982"/>
            <a:ext cx="1446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=&gt;   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= 58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35090" y="3634251"/>
            <a:ext cx="4838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r>
              <a:rPr lang="en-US" sz="2400" dirty="0" smtClean="0"/>
              <a:t>. </a:t>
            </a:r>
            <a:r>
              <a:rPr lang="ru-RU" sz="2400" dirty="0" smtClean="0"/>
              <a:t>Выводим формулу для искомой</a:t>
            </a:r>
            <a:r>
              <a:rPr lang="en-US" sz="2400" dirty="0" smtClean="0"/>
              <a:t>:</a:t>
            </a:r>
          </a:p>
          <a:p>
            <a:r>
              <a:rPr lang="en-US" sz="2400" dirty="0"/>
              <a:t>	</a:t>
            </a:r>
            <a:endParaRPr lang="en-US" sz="2400" dirty="0" smtClean="0"/>
          </a:p>
        </p:txBody>
      </p:sp>
      <p:sp>
        <p:nvSpPr>
          <p:cNvPr id="21" name="Прямоугольник 20"/>
          <p:cNvSpPr/>
          <p:nvPr/>
        </p:nvSpPr>
        <p:spPr>
          <a:xfrm>
            <a:off x="3802736" y="4238920"/>
            <a:ext cx="7343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 </a:t>
            </a:r>
            <a:r>
              <a:rPr lang="ru-RU" sz="2400" dirty="0" smtClean="0"/>
              <a:t>есть сумма</a:t>
            </a:r>
            <a:r>
              <a:rPr lang="en-US" sz="2400" dirty="0" smtClean="0"/>
              <a:t> </a:t>
            </a:r>
            <a:r>
              <a:rPr lang="ru-RU" sz="2400" dirty="0" smtClean="0"/>
              <a:t>первых</a:t>
            </a:r>
            <a:r>
              <a:rPr lang="en-US" sz="2400" dirty="0" smtClean="0"/>
              <a:t> </a:t>
            </a:r>
            <a:r>
              <a:rPr lang="en-US" sz="2400" dirty="0" smtClean="0"/>
              <a:t>58 </a:t>
            </a:r>
            <a:r>
              <a:rPr lang="ru-RU" sz="2400" dirty="0" smtClean="0"/>
              <a:t>членов арифметической прогрессии начиная с 5 с шагом 2 плюс 2</a:t>
            </a:r>
            <a:endParaRPr lang="ru-RU" sz="24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302975" y="3619440"/>
            <a:ext cx="2151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 = 2 + 5 + 7 + </a:t>
            </a:r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37276" y="5890122"/>
            <a:ext cx="340581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4128446" y="5629572"/>
                <a:ext cx="4968506" cy="793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58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1)</m:t>
                          </m:r>
                        </m:num>
                        <m:den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58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446" y="5629572"/>
                <a:ext cx="4968506" cy="7934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9090113" y="5717459"/>
            <a:ext cx="14542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= 3598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26296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1" grpId="0"/>
      <p:bldP spid="12" grpId="0"/>
      <p:bldP spid="17" grpId="0"/>
      <p:bldP spid="8" grpId="0"/>
      <p:bldP spid="19" grpId="0"/>
      <p:bldP spid="20" grpId="0"/>
      <p:bldP spid="21" grpId="0"/>
      <p:bldP spid="6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Арифметическая прогрессия</a:t>
            </a: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81154" y="19792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792362"/>
              </p:ext>
            </p:extLst>
          </p:nvPr>
        </p:nvGraphicFramePr>
        <p:xfrm>
          <a:off x="838200" y="1986276"/>
          <a:ext cx="3912244" cy="83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3" imgW="1066800" imgH="228600" progId="Equation.3">
                  <p:embed/>
                </p:oleObj>
              </mc:Choice>
              <mc:Fallback>
                <p:oleObj r:id="rId3" imgW="10668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86276"/>
                        <a:ext cx="3912244" cy="838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39432" y="3958540"/>
            <a:ext cx="1486735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016386"/>
              </p:ext>
            </p:extLst>
          </p:nvPr>
        </p:nvGraphicFramePr>
        <p:xfrm>
          <a:off x="838200" y="3108046"/>
          <a:ext cx="10880910" cy="1301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5" imgW="3632200" imgH="431800" progId="Equation.3">
                  <p:embed/>
                </p:oleObj>
              </mc:Choice>
              <mc:Fallback>
                <p:oleObj r:id="rId5" imgW="36322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08046"/>
                        <a:ext cx="10880910" cy="13019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3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569</Words>
  <Application>Microsoft Office PowerPoint</Application>
  <PresentationFormat>Широкоэкранный</PresentationFormat>
  <Paragraphs>91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Consolas</vt:lpstr>
      <vt:lpstr>Times New Roman</vt:lpstr>
      <vt:lpstr>Тема Office</vt:lpstr>
      <vt:lpstr>Equation.3</vt:lpstr>
      <vt:lpstr>Задание 8</vt:lpstr>
      <vt:lpstr>Типы задач</vt:lpstr>
      <vt:lpstr>1. Определить, что было введено</vt:lpstr>
      <vt:lpstr>2. Значимая переменная</vt:lpstr>
      <vt:lpstr>3. Переменная счётчик</vt:lpstr>
      <vt:lpstr>4. Mix значимой переменной и счетчика</vt:lpstr>
      <vt:lpstr>Арифметическая прогрессия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8</dc:title>
  <dc:creator>Администратор</dc:creator>
  <cp:lastModifiedBy>Администратор</cp:lastModifiedBy>
  <cp:revision>17</cp:revision>
  <dcterms:created xsi:type="dcterms:W3CDTF">2020-01-03T05:53:07Z</dcterms:created>
  <dcterms:modified xsi:type="dcterms:W3CDTF">2020-01-03T07:38:44Z</dcterms:modified>
</cp:coreProperties>
</file>